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9" r:id="rId3"/>
    <p:sldId id="296" r:id="rId4"/>
    <p:sldId id="298" r:id="rId5"/>
    <p:sldId id="314" r:id="rId6"/>
    <p:sldId id="315" r:id="rId7"/>
    <p:sldId id="301" r:id="rId8"/>
    <p:sldId id="303" r:id="rId9"/>
    <p:sldId id="318" r:id="rId10"/>
    <p:sldId id="304" r:id="rId11"/>
    <p:sldId id="305" r:id="rId12"/>
    <p:sldId id="306" r:id="rId13"/>
    <p:sldId id="310" r:id="rId14"/>
    <p:sldId id="311" r:id="rId15"/>
    <p:sldId id="316" r:id="rId16"/>
    <p:sldId id="312" r:id="rId17"/>
    <p:sldId id="309" r:id="rId18"/>
    <p:sldId id="319" r:id="rId19"/>
  </p:sldIdLst>
  <p:sldSz cx="9144000" cy="5143500" type="screen16x9"/>
  <p:notesSz cx="6858000" cy="9144000"/>
  <p:embeddedFontLst>
    <p:embeddedFont>
      <p:font typeface="Blinker" panose="02000000000000000000" pitchFamily="2" charset="0"/>
      <p:regular r:id="rId21"/>
      <p:bold r:id="rId22"/>
    </p:embeddedFont>
    <p:embeddedFont>
      <p:font typeface="Cambria Math" panose="02040503050406030204" pitchFamily="18" charset="0"/>
      <p:regular r:id="rId23"/>
    </p:embeddedFont>
    <p:embeddedFont>
      <p:font typeface="Raleway" pitchFamily="2" charset="77"/>
      <p:regular r:id="rId24"/>
      <p:bold r:id="rId25"/>
      <p:italic r:id="rId26"/>
      <p:boldItalic r:id="rId27"/>
    </p:embeddedFont>
    <p:embeddedFont>
      <p:font typeface="Righteous" panose="02010506000000020000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9104F6-BF10-432B-81A8-C99AA428AAB3}">
  <a:tblStyle styleId="{6C9104F6-BF10-432B-81A8-C99AA428AA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0D86AC-898E-4C59-88EE-F4261A59E4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/>
    <p:restoredTop sz="94085"/>
  </p:normalViewPr>
  <p:slideViewPr>
    <p:cSldViewPr snapToGrid="0">
      <p:cViewPr varScale="1">
        <p:scale>
          <a:sx n="155" d="100"/>
          <a:sy n="155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173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473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986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410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27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405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9332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628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056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80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9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813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057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697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89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94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593475" y="1550900"/>
            <a:ext cx="14250950" cy="4166950"/>
            <a:chOff x="-2593475" y="1550900"/>
            <a:chExt cx="14250950" cy="416695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-2593475" y="155090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8350775" y="241115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12;p2"/>
          <p:cNvGrpSpPr/>
          <p:nvPr/>
        </p:nvGrpSpPr>
        <p:grpSpPr>
          <a:xfrm>
            <a:off x="499875" y="-1978375"/>
            <a:ext cx="5286725" cy="9011575"/>
            <a:chOff x="499875" y="-1978375"/>
            <a:chExt cx="5286725" cy="9011575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7400" y="4604000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875" y="-1978375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-753450" y="1615925"/>
            <a:ext cx="12008875" cy="5832425"/>
            <a:chOff x="-753450" y="1615925"/>
            <a:chExt cx="12008875" cy="5832425"/>
          </a:xfrm>
        </p:grpSpPr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68725" y="1615925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753450" y="47616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oogle Shape;18;p2"/>
          <p:cNvGrpSpPr/>
          <p:nvPr/>
        </p:nvGrpSpPr>
        <p:grpSpPr>
          <a:xfrm>
            <a:off x="-1867575" y="-2270900"/>
            <a:ext cx="8704050" cy="5163225"/>
            <a:chOff x="-1867575" y="-2270900"/>
            <a:chExt cx="8704050" cy="5163225"/>
          </a:xfrm>
        </p:grpSpPr>
        <p:pic>
          <p:nvPicPr>
            <p:cNvPr id="19" name="Google Shape;19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44150" y="-227090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867575" y="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396950" y="1264750"/>
            <a:ext cx="63501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307675" y="30423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457850" y="356295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83825" y="1634175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193787" y="-520112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5465194" y="4466944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064506" y="4778869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934506" y="-2229181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-6" y="-360875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063" y="-2347888"/>
            <a:ext cx="2840425" cy="28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84550" y="4732100"/>
            <a:ext cx="2429200" cy="24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55163" y="-2474275"/>
            <a:ext cx="2892325" cy="28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subTitle" idx="1"/>
          </p:nvPr>
        </p:nvSpPr>
        <p:spPr>
          <a:xfrm>
            <a:off x="811975" y="1878225"/>
            <a:ext cx="3410700" cy="1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>
            <a:spLocks noGrp="1"/>
          </p:cNvSpPr>
          <p:nvPr>
            <p:ph type="pic" idx="2"/>
          </p:nvPr>
        </p:nvSpPr>
        <p:spPr>
          <a:xfrm>
            <a:off x="4976000" y="1310550"/>
            <a:ext cx="2873100" cy="2837700"/>
          </a:xfrm>
          <a:prstGeom prst="octagon">
            <a:avLst>
              <a:gd name="adj" fmla="val 2928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536700" y="316230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948388" y="-200635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19312" y="-880712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69050" y="-222500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87600" y="4082800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300288" y="2898700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21675" y="-2850037"/>
            <a:ext cx="3389525" cy="33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23888" y="460400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358575" y="-1827750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9"/>
          <p:cNvGrpSpPr/>
          <p:nvPr/>
        </p:nvGrpSpPr>
        <p:grpSpPr>
          <a:xfrm>
            <a:off x="-3317650" y="-3219375"/>
            <a:ext cx="12693438" cy="10449700"/>
            <a:chOff x="-3317650" y="-3219375"/>
            <a:chExt cx="12693438" cy="10449700"/>
          </a:xfrm>
        </p:grpSpPr>
        <p:pic>
          <p:nvPicPr>
            <p:cNvPr id="81" name="Google Shape;81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6069088" y="392362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3317650" y="-64965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0750" y="-321937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oogle Shape;84;p9"/>
          <p:cNvGrpSpPr/>
          <p:nvPr/>
        </p:nvGrpSpPr>
        <p:grpSpPr>
          <a:xfrm>
            <a:off x="-2874025" y="928863"/>
            <a:ext cx="13857088" cy="5319363"/>
            <a:chOff x="-2874025" y="928863"/>
            <a:chExt cx="13857088" cy="5319363"/>
          </a:xfrm>
        </p:grpSpPr>
        <p:pic>
          <p:nvPicPr>
            <p:cNvPr id="85" name="Google Shape;85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8090738" y="335590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-2874025" y="92886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842600"/>
            <a:ext cx="6576000" cy="10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1980600" y="2983650"/>
            <a:ext cx="5182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8"/>
          <p:cNvGrpSpPr/>
          <p:nvPr/>
        </p:nvGrpSpPr>
        <p:grpSpPr>
          <a:xfrm>
            <a:off x="-2423925" y="-1027950"/>
            <a:ext cx="14213750" cy="8093263"/>
            <a:chOff x="-2423925" y="-1027950"/>
            <a:chExt cx="14213750" cy="8093263"/>
          </a:xfrm>
        </p:grpSpPr>
        <p:pic>
          <p:nvPicPr>
            <p:cNvPr id="167" name="Google Shape;16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2423925" y="3699488"/>
              <a:ext cx="3365825" cy="336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8424000" y="-1027950"/>
              <a:ext cx="3365825" cy="336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18"/>
          <p:cNvGrpSpPr/>
          <p:nvPr/>
        </p:nvGrpSpPr>
        <p:grpSpPr>
          <a:xfrm>
            <a:off x="-2384500" y="539500"/>
            <a:ext cx="13876400" cy="4392500"/>
            <a:chOff x="-2384500" y="539500"/>
            <a:chExt cx="13876400" cy="4392500"/>
          </a:xfrm>
        </p:grpSpPr>
        <p:pic>
          <p:nvPicPr>
            <p:cNvPr id="170" name="Google Shape;17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2384500" y="20396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05200" y="53950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18"/>
          <p:cNvGrpSpPr/>
          <p:nvPr/>
        </p:nvGrpSpPr>
        <p:grpSpPr>
          <a:xfrm>
            <a:off x="-1955612" y="-621175"/>
            <a:ext cx="10806613" cy="7782475"/>
            <a:chOff x="-1955612" y="-621175"/>
            <a:chExt cx="10806613" cy="7782475"/>
          </a:xfrm>
        </p:grpSpPr>
        <p:pic>
          <p:nvPicPr>
            <p:cNvPr id="173" name="Google Shape;17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6421800" y="4732100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1955612" y="-621175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1"/>
          </p:nvPr>
        </p:nvSpPr>
        <p:spPr>
          <a:xfrm>
            <a:off x="828699" y="2939825"/>
            <a:ext cx="2343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2"/>
          </p:nvPr>
        </p:nvSpPr>
        <p:spPr>
          <a:xfrm>
            <a:off x="3400488" y="2939825"/>
            <a:ext cx="2343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3"/>
          </p:nvPr>
        </p:nvSpPr>
        <p:spPr>
          <a:xfrm>
            <a:off x="5972300" y="2939825"/>
            <a:ext cx="2343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4"/>
          </p:nvPr>
        </p:nvSpPr>
        <p:spPr>
          <a:xfrm>
            <a:off x="828699" y="2197825"/>
            <a:ext cx="23430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5"/>
          </p:nvPr>
        </p:nvSpPr>
        <p:spPr>
          <a:xfrm>
            <a:off x="3400491" y="2197825"/>
            <a:ext cx="23430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6"/>
          </p:nvPr>
        </p:nvSpPr>
        <p:spPr>
          <a:xfrm>
            <a:off x="5972300" y="2197825"/>
            <a:ext cx="23430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-3578594" y="-15225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7610169" y="399600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5152919" y="-351690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20138" y="4475450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220656" y="-3048831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356812" y="460400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123987" y="-358225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430763" y="743063"/>
            <a:ext cx="2840425" cy="28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4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1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ctrTitle"/>
          </p:nvPr>
        </p:nvSpPr>
        <p:spPr>
          <a:xfrm>
            <a:off x="573861" y="1229359"/>
            <a:ext cx="7996277" cy="1596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600" dirty="0">
                <a:latin typeface="+mj-lt"/>
                <a:cs typeface="Times New Roman" panose="02020603050405020304" pitchFamily="18" charset="0"/>
                <a:sym typeface="Righteous"/>
              </a:rPr>
              <a:t>Application of MRF in Video Object Segmentation</a:t>
            </a:r>
            <a:endParaRPr sz="3600" dirty="0">
              <a:latin typeface="+mj-lt"/>
              <a:cs typeface="Times New Roman" panose="02020603050405020304" pitchFamily="18" charset="0"/>
              <a:sym typeface="Righteous"/>
            </a:endParaRPr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1232452" y="3562306"/>
            <a:ext cx="7044856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i="0" dirty="0">
                <a:effectLst/>
                <a:latin typeface="Arial" panose="020B0604020202020204" pitchFamily="34" charset="0"/>
              </a:rPr>
              <a:t>Team 10: Zhang Rongqi, Li Xingchen, Wang Ganyi, Yang Boran </a:t>
            </a:r>
            <a:r>
              <a:rPr lang="en-US" dirty="0">
                <a:latin typeface="Arial" panose="020B0604020202020204" pitchFamily="34" charset="0"/>
              </a:rPr>
              <a:t>(Presenter)</a:t>
            </a:r>
            <a:endParaRPr dirty="0"/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950" y="-2160550"/>
            <a:ext cx="3549850" cy="354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67;p27">
            <a:extLst>
              <a:ext uri="{FF2B5EF4-FFF2-40B4-BE49-F238E27FC236}">
                <a16:creationId xmlns:a16="http://schemas.microsoft.com/office/drawing/2014/main" id="{3ADE4707-2BA2-9B98-AFDD-9A314CA7F43A}"/>
              </a:ext>
            </a:extLst>
          </p:cNvPr>
          <p:cNvCxnSpPr>
            <a:cxnSpLocks/>
          </p:cNvCxnSpPr>
          <p:nvPr/>
        </p:nvCxnSpPr>
        <p:spPr>
          <a:xfrm>
            <a:off x="1232452" y="3562306"/>
            <a:ext cx="699714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67;p27">
            <a:extLst>
              <a:ext uri="{FF2B5EF4-FFF2-40B4-BE49-F238E27FC236}">
                <a16:creationId xmlns:a16="http://schemas.microsoft.com/office/drawing/2014/main" id="{72064737-D443-F2EE-5899-607D633D039E}"/>
              </a:ext>
            </a:extLst>
          </p:cNvPr>
          <p:cNvCxnSpPr>
            <a:cxnSpLocks/>
          </p:cNvCxnSpPr>
          <p:nvPr/>
        </p:nvCxnSpPr>
        <p:spPr>
          <a:xfrm>
            <a:off x="1232452" y="4038106"/>
            <a:ext cx="699714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65;p27">
            <a:extLst>
              <a:ext uri="{FF2B5EF4-FFF2-40B4-BE49-F238E27FC236}">
                <a16:creationId xmlns:a16="http://schemas.microsoft.com/office/drawing/2014/main" id="{4B13F970-D7C2-B7F8-0837-DCC4692B7E67}"/>
              </a:ext>
            </a:extLst>
          </p:cNvPr>
          <p:cNvSpPr txBox="1">
            <a:spLocks/>
          </p:cNvSpPr>
          <p:nvPr/>
        </p:nvSpPr>
        <p:spPr>
          <a:xfrm>
            <a:off x="1184743" y="2955995"/>
            <a:ext cx="7044856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6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dirty="0"/>
              <a:t>GitHub repo: https://github.com/16261909/CS5340-Project/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Energy Function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974" y="1485403"/>
                <a:ext cx="7898148" cy="653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SG" sz="2400" dirty="0"/>
                  <a:t>= </a:t>
                </a:r>
                <a:r>
                  <a:rPr lang="en-SG" sz="24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</a:rPr>
                  <a:t>unary energy + </a:t>
                </a:r>
                <a:r>
                  <a:rPr lang="en-SG" sz="2400" dirty="0">
                    <a:latin typeface="+mn-lt"/>
                  </a:rPr>
                  <a:t>temporal energy </a:t>
                </a:r>
                <a:r>
                  <a:rPr lang="en-SG" sz="24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</a:rPr>
                  <a:t>+ spatial energy</a:t>
                </a:r>
              </a:p>
            </p:txBody>
          </p:sp>
        </mc:Choice>
        <mc:Fallback xmlns="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74" y="1485403"/>
                <a:ext cx="7898148" cy="653498"/>
              </a:xfrm>
              <a:prstGeom prst="rect">
                <a:avLst/>
              </a:prstGeom>
              <a:blipFill>
                <a:blip r:embed="rId5"/>
                <a:stretch>
                  <a:fillRect l="-161" t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1674A84B-BEBE-9CB8-376A-E5E57930F55F}"/>
              </a:ext>
            </a:extLst>
          </p:cNvPr>
          <p:cNvSpPr/>
          <p:nvPr/>
        </p:nvSpPr>
        <p:spPr>
          <a:xfrm rot="16200000">
            <a:off x="4918309" y="967688"/>
            <a:ext cx="216068" cy="2126356"/>
          </a:xfrm>
          <a:prstGeom prst="leftBrace">
            <a:avLst>
              <a:gd name="adj1" fmla="val 8333"/>
              <a:gd name="adj2" fmla="val 493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D06FF5-F9B9-9FF8-457A-B13583928358}"/>
                  </a:ext>
                </a:extLst>
              </p:cNvPr>
              <p:cNvSpPr txBox="1"/>
              <p:nvPr/>
            </p:nvSpPr>
            <p:spPr>
              <a:xfrm>
                <a:off x="2073847" y="2092861"/>
                <a:ext cx="1112712" cy="6429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D06FF5-F9B9-9FF8-457A-B1358392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847" y="2092861"/>
                <a:ext cx="1112712" cy="642933"/>
              </a:xfrm>
              <a:prstGeom prst="rect">
                <a:avLst/>
              </a:prstGeom>
              <a:blipFill>
                <a:blip r:embed="rId6"/>
                <a:stretch>
                  <a:fillRect l="-39326" t="-109615" r="-26966" b="-15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200EA08C-3FFB-BB76-600A-108F9C83465C}"/>
              </a:ext>
            </a:extLst>
          </p:cNvPr>
          <p:cNvSpPr txBox="1">
            <a:spLocks/>
          </p:cNvSpPr>
          <p:nvPr/>
        </p:nvSpPr>
        <p:spPr>
          <a:xfrm>
            <a:off x="3440490" y="2164723"/>
            <a:ext cx="4683489" cy="9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>
                <a:latin typeface="+mn-lt"/>
              </a:rPr>
              <a:t>: with the help of optical flow, if there is a high confidence in the correspondence between pixels in two continuous frames. </a:t>
            </a:r>
            <a:r>
              <a:rPr lang="en-SG" u="sng" dirty="0">
                <a:latin typeface="+mn-lt"/>
              </a:rPr>
              <a:t>It will encourage a temporally consistent labelling. </a:t>
            </a:r>
            <a:endParaRPr lang="en-US" u="sng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06;p30">
                <a:extLst>
                  <a:ext uri="{FF2B5EF4-FFF2-40B4-BE49-F238E27FC236}">
                    <a16:creationId xmlns:a16="http://schemas.microsoft.com/office/drawing/2014/main" id="{DC6D92EE-AC6A-00F8-2DC1-776B5510CE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9303" y="538173"/>
                <a:ext cx="4322722" cy="822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indent="0"/>
                <a:r>
                  <a:rPr lang="en-US" dirty="0">
                    <a:latin typeface="+mn-lt"/>
                  </a:rPr>
                  <a:t>Notations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Let’s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SG" dirty="0">
                    <a:latin typeface="+mn-lt"/>
                  </a:rPr>
                  <a:t> as the set of all temporal connections (relationships between the same pixel in different frames)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SG" sz="14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Google Shape;306;p30">
                <a:extLst>
                  <a:ext uri="{FF2B5EF4-FFF2-40B4-BE49-F238E27FC236}">
                    <a16:creationId xmlns:a16="http://schemas.microsoft.com/office/drawing/2014/main" id="{DC6D92EE-AC6A-00F8-2DC1-776B5510C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03" y="538173"/>
                <a:ext cx="4322722" cy="8225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4B71386-D2EC-7F6E-57C8-3FB0D2BF1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066" y="3343252"/>
            <a:ext cx="6894000" cy="1115835"/>
          </a:xfrm>
          <a:prstGeom prst="rect">
            <a:avLst/>
          </a:prstGeom>
        </p:spPr>
      </p:pic>
      <p:sp>
        <p:nvSpPr>
          <p:cNvPr id="14" name="Google Shape;306;p30">
            <a:extLst>
              <a:ext uri="{FF2B5EF4-FFF2-40B4-BE49-F238E27FC236}">
                <a16:creationId xmlns:a16="http://schemas.microsoft.com/office/drawing/2014/main" id="{71DB94A0-3612-0411-42E8-5433CEE2C652}"/>
              </a:ext>
            </a:extLst>
          </p:cNvPr>
          <p:cNvSpPr txBox="1">
            <a:spLocks/>
          </p:cNvSpPr>
          <p:nvPr/>
        </p:nvSpPr>
        <p:spPr>
          <a:xfrm>
            <a:off x="1624819" y="4417702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Original</a:t>
            </a:r>
            <a:r>
              <a:rPr lang="zh-CN" altLang="en-US" sz="900" dirty="0">
                <a:latin typeface="+mn-lt"/>
              </a:rPr>
              <a:t> </a:t>
            </a:r>
            <a:r>
              <a:rPr lang="en-US" altLang="zh-CN" sz="900" dirty="0">
                <a:latin typeface="+mn-lt"/>
              </a:rPr>
              <a:t>video</a:t>
            </a:r>
            <a:endParaRPr lang="en-SG" sz="900" dirty="0">
              <a:latin typeface="+mn-lt"/>
            </a:endParaRPr>
          </a:p>
        </p:txBody>
      </p:sp>
      <p:sp>
        <p:nvSpPr>
          <p:cNvPr id="15" name="Google Shape;306;p30">
            <a:extLst>
              <a:ext uri="{FF2B5EF4-FFF2-40B4-BE49-F238E27FC236}">
                <a16:creationId xmlns:a16="http://schemas.microsoft.com/office/drawing/2014/main" id="{4D40A4ED-3EF3-7153-B34F-A4B2E0E37F65}"/>
              </a:ext>
            </a:extLst>
          </p:cNvPr>
          <p:cNvSpPr txBox="1">
            <a:spLocks/>
          </p:cNvSpPr>
          <p:nvPr/>
        </p:nvSpPr>
        <p:spPr>
          <a:xfrm>
            <a:off x="3963584" y="4417702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900" dirty="0">
                <a:latin typeface="+mn-lt"/>
              </a:rPr>
              <a:t>Ground Truth mask</a:t>
            </a:r>
            <a:endParaRPr lang="en-SG" sz="900" dirty="0">
              <a:latin typeface="+mn-lt"/>
            </a:endParaRPr>
          </a:p>
        </p:txBody>
      </p:sp>
      <p:sp>
        <p:nvSpPr>
          <p:cNvPr id="16" name="Google Shape;306;p30">
            <a:extLst>
              <a:ext uri="{FF2B5EF4-FFF2-40B4-BE49-F238E27FC236}">
                <a16:creationId xmlns:a16="http://schemas.microsoft.com/office/drawing/2014/main" id="{3DE6CD80-02D3-7310-CB3C-C7B7E63CD580}"/>
              </a:ext>
            </a:extLst>
          </p:cNvPr>
          <p:cNvSpPr txBox="1">
            <a:spLocks/>
          </p:cNvSpPr>
          <p:nvPr/>
        </p:nvSpPr>
        <p:spPr>
          <a:xfrm>
            <a:off x="5765006" y="4417702"/>
            <a:ext cx="2007066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900" dirty="0">
                <a:latin typeface="+mn-lt"/>
              </a:rPr>
              <a:t>Predicted mask with </a:t>
            </a:r>
            <a:r>
              <a:rPr lang="en-US" sz="900" b="1" dirty="0">
                <a:latin typeface="+mn-lt"/>
              </a:rPr>
              <a:t>Temporal</a:t>
            </a:r>
            <a:r>
              <a:rPr lang="en-US" sz="900" dirty="0">
                <a:latin typeface="+mn-lt"/>
              </a:rPr>
              <a:t> only</a:t>
            </a:r>
            <a:endParaRPr lang="en-SG" sz="900" dirty="0">
              <a:latin typeface="+mn-lt"/>
            </a:endParaRPr>
          </a:p>
        </p:txBody>
      </p:sp>
      <p:sp>
        <p:nvSpPr>
          <p:cNvPr id="5" name="Google Shape;306;p30">
            <a:extLst>
              <a:ext uri="{FF2B5EF4-FFF2-40B4-BE49-F238E27FC236}">
                <a16:creationId xmlns:a16="http://schemas.microsoft.com/office/drawing/2014/main" id="{CA35DDC4-5A8A-637D-E08A-F94C6883025F}"/>
              </a:ext>
            </a:extLst>
          </p:cNvPr>
          <p:cNvSpPr txBox="1">
            <a:spLocks/>
          </p:cNvSpPr>
          <p:nvPr/>
        </p:nvSpPr>
        <p:spPr>
          <a:xfrm>
            <a:off x="4097632" y="4641082"/>
            <a:ext cx="717256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Figure </a:t>
            </a:r>
            <a:r>
              <a:rPr lang="en-US" altLang="zh-CN" sz="900" dirty="0">
                <a:latin typeface="+mn-lt"/>
              </a:rPr>
              <a:t>5</a:t>
            </a:r>
            <a:endParaRPr lang="en-SG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039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Energy Function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973" y="1485403"/>
                <a:ext cx="7934217" cy="653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SG" sz="2400" dirty="0"/>
                  <a:t>= </a:t>
                </a:r>
                <a:r>
                  <a:rPr lang="en-SG" sz="24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</a:rPr>
                  <a:t>unary energy + temporal energy + </a:t>
                </a:r>
                <a:r>
                  <a:rPr lang="en-SG" sz="2400" dirty="0">
                    <a:latin typeface="+mn-lt"/>
                  </a:rPr>
                  <a:t>spatial energy</a:t>
                </a:r>
              </a:p>
            </p:txBody>
          </p:sp>
        </mc:Choice>
        <mc:Fallback xmlns="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73" y="1485403"/>
                <a:ext cx="7934217" cy="653498"/>
              </a:xfrm>
              <a:prstGeom prst="rect">
                <a:avLst/>
              </a:prstGeom>
              <a:blipFill>
                <a:blip r:embed="rId5"/>
                <a:stretch>
                  <a:fillRect l="-160" t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1674A84B-BEBE-9CB8-376A-E5E57930F55F}"/>
              </a:ext>
            </a:extLst>
          </p:cNvPr>
          <p:cNvSpPr/>
          <p:nvPr/>
        </p:nvSpPr>
        <p:spPr>
          <a:xfrm rot="16200000">
            <a:off x="7341471" y="1126714"/>
            <a:ext cx="216068" cy="1808304"/>
          </a:xfrm>
          <a:prstGeom prst="leftBrace">
            <a:avLst>
              <a:gd name="adj1" fmla="val 8333"/>
              <a:gd name="adj2" fmla="val 493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D06FF5-F9B9-9FF8-457A-B13583928358}"/>
                  </a:ext>
                </a:extLst>
              </p:cNvPr>
              <p:cNvSpPr txBox="1"/>
              <p:nvPr/>
            </p:nvSpPr>
            <p:spPr>
              <a:xfrm>
                <a:off x="6095293" y="2144661"/>
                <a:ext cx="2151801" cy="615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D06FF5-F9B9-9FF8-457A-B1358392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293" y="2144661"/>
                <a:ext cx="2151801" cy="615425"/>
              </a:xfrm>
              <a:prstGeom prst="rect">
                <a:avLst/>
              </a:prstGeom>
              <a:blipFill>
                <a:blip r:embed="rId6"/>
                <a:stretch>
                  <a:fillRect l="-26471" t="-114000" b="-16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200EA08C-3FFB-BB76-600A-108F9C83465C}"/>
              </a:ext>
            </a:extLst>
          </p:cNvPr>
          <p:cNvSpPr txBox="1">
            <a:spLocks/>
          </p:cNvSpPr>
          <p:nvPr/>
        </p:nvSpPr>
        <p:spPr>
          <a:xfrm>
            <a:off x="6026203" y="2929015"/>
            <a:ext cx="2683920" cy="184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Minimize the loss function for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Minimize the spatial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loss from CNN only contains spatial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CNN’s loss function to approximate spatial term</a:t>
            </a:r>
          </a:p>
          <a:p>
            <a:pPr marL="0" indent="0"/>
            <a:endParaRPr lang="en-US" sz="1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06;p30">
                <a:extLst>
                  <a:ext uri="{FF2B5EF4-FFF2-40B4-BE49-F238E27FC236}">
                    <a16:creationId xmlns:a16="http://schemas.microsoft.com/office/drawing/2014/main" id="{C49A4809-F4A4-47C2-C015-A2BCD43CB58D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995103" y="455179"/>
                <a:ext cx="4358554" cy="87495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latin typeface="+mn-lt"/>
                  </a:rPr>
                  <a:t>Notations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+mn-lt"/>
                  </a:rPr>
                  <a:t>Let’s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={1,2,…,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SG" dirty="0">
                    <a:latin typeface="+mn-lt"/>
                  </a:rPr>
                  <a:t> as the set of frames in the video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SG" dirty="0">
                    <a:latin typeface="+mn-lt"/>
                  </a:rPr>
                  <a:t> would be the predicted mask,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SG" dirty="0">
                    <a:latin typeface="+mn-lt"/>
                  </a:rPr>
                  <a:t> would be the ground truth mask (unknown)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SG" sz="1400" b="1" dirty="0"/>
              </a:p>
            </p:txBody>
          </p:sp>
        </mc:Choice>
        <mc:Fallback xmlns="">
          <p:sp>
            <p:nvSpPr>
              <p:cNvPr id="5" name="Google Shape;306;p30">
                <a:extLst>
                  <a:ext uri="{FF2B5EF4-FFF2-40B4-BE49-F238E27FC236}">
                    <a16:creationId xmlns:a16="http://schemas.microsoft.com/office/drawing/2014/main" id="{C49A4809-F4A4-47C2-C015-A2BCD43CB58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95103" y="455179"/>
                <a:ext cx="4358554" cy="874957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D34D435-61C7-592F-D8CB-BD44634CA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625" y="2243630"/>
            <a:ext cx="5800578" cy="966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726D7-5EA4-7FB7-56B5-2D6BC4EF5F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203" y="3509176"/>
            <a:ext cx="5796000" cy="966000"/>
          </a:xfrm>
          <a:prstGeom prst="rect">
            <a:avLst/>
          </a:prstGeom>
        </p:spPr>
      </p:pic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F836E5E8-C704-BEC8-5EE9-CB926781180A}"/>
              </a:ext>
            </a:extLst>
          </p:cNvPr>
          <p:cNvSpPr txBox="1">
            <a:spLocks/>
          </p:cNvSpPr>
          <p:nvPr/>
        </p:nvSpPr>
        <p:spPr>
          <a:xfrm>
            <a:off x="807320" y="3136405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Original</a:t>
            </a:r>
            <a:r>
              <a:rPr lang="zh-CN" altLang="en-US" sz="900" dirty="0">
                <a:latin typeface="+mn-lt"/>
              </a:rPr>
              <a:t> </a:t>
            </a:r>
            <a:r>
              <a:rPr lang="en-US" altLang="zh-CN" sz="900" dirty="0">
                <a:latin typeface="+mn-lt"/>
              </a:rPr>
              <a:t>video</a:t>
            </a:r>
            <a:endParaRPr lang="en-SG" sz="900" dirty="0">
              <a:latin typeface="+mn-lt"/>
            </a:endParaRPr>
          </a:p>
        </p:txBody>
      </p:sp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54A13E39-E45E-32B6-0DA6-77D9E4323C3D}"/>
              </a:ext>
            </a:extLst>
          </p:cNvPr>
          <p:cNvSpPr txBox="1">
            <a:spLocks/>
          </p:cNvSpPr>
          <p:nvPr/>
        </p:nvSpPr>
        <p:spPr>
          <a:xfrm>
            <a:off x="2598836" y="3136405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900" dirty="0">
                <a:latin typeface="+mn-lt"/>
              </a:rPr>
              <a:t>Ground Truth mask</a:t>
            </a:r>
            <a:endParaRPr lang="en-SG" sz="900" dirty="0">
              <a:latin typeface="+mn-lt"/>
            </a:endParaRPr>
          </a:p>
        </p:txBody>
      </p:sp>
      <p:sp>
        <p:nvSpPr>
          <p:cNvPr id="13" name="Google Shape;306;p30">
            <a:extLst>
              <a:ext uri="{FF2B5EF4-FFF2-40B4-BE49-F238E27FC236}">
                <a16:creationId xmlns:a16="http://schemas.microsoft.com/office/drawing/2014/main" id="{286EF4A8-DD41-0E1B-7DC8-E52EEEA30542}"/>
              </a:ext>
            </a:extLst>
          </p:cNvPr>
          <p:cNvSpPr txBox="1">
            <a:spLocks/>
          </p:cNvSpPr>
          <p:nvPr/>
        </p:nvSpPr>
        <p:spPr>
          <a:xfrm>
            <a:off x="4621866" y="3142748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900" dirty="0">
                <a:latin typeface="+mn-lt"/>
              </a:rPr>
              <a:t>Unary + Temporal</a:t>
            </a:r>
            <a:endParaRPr lang="en-SG" sz="900" dirty="0">
              <a:latin typeface="+mn-lt"/>
            </a:endParaRPr>
          </a:p>
        </p:txBody>
      </p:sp>
      <p:sp>
        <p:nvSpPr>
          <p:cNvPr id="14" name="Google Shape;306;p30">
            <a:extLst>
              <a:ext uri="{FF2B5EF4-FFF2-40B4-BE49-F238E27FC236}">
                <a16:creationId xmlns:a16="http://schemas.microsoft.com/office/drawing/2014/main" id="{9A70A6B5-8565-1740-D3C7-885AEAC7458A}"/>
              </a:ext>
            </a:extLst>
          </p:cNvPr>
          <p:cNvSpPr txBox="1">
            <a:spLocks/>
          </p:cNvSpPr>
          <p:nvPr/>
        </p:nvSpPr>
        <p:spPr>
          <a:xfrm>
            <a:off x="807320" y="4475176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Original</a:t>
            </a:r>
            <a:r>
              <a:rPr lang="zh-CN" altLang="en-US" sz="900" dirty="0">
                <a:latin typeface="+mn-lt"/>
              </a:rPr>
              <a:t> </a:t>
            </a:r>
            <a:r>
              <a:rPr lang="en-US" altLang="zh-CN" sz="900" dirty="0">
                <a:latin typeface="+mn-lt"/>
              </a:rPr>
              <a:t>video</a:t>
            </a:r>
            <a:endParaRPr lang="en-SG" sz="900" dirty="0">
              <a:latin typeface="+mn-lt"/>
            </a:endParaRPr>
          </a:p>
        </p:txBody>
      </p:sp>
      <p:sp>
        <p:nvSpPr>
          <p:cNvPr id="15" name="Google Shape;306;p30">
            <a:extLst>
              <a:ext uri="{FF2B5EF4-FFF2-40B4-BE49-F238E27FC236}">
                <a16:creationId xmlns:a16="http://schemas.microsoft.com/office/drawing/2014/main" id="{BB0141AF-A20C-8736-8443-04F9E55A5B98}"/>
              </a:ext>
            </a:extLst>
          </p:cNvPr>
          <p:cNvSpPr txBox="1">
            <a:spLocks/>
          </p:cNvSpPr>
          <p:nvPr/>
        </p:nvSpPr>
        <p:spPr>
          <a:xfrm>
            <a:off x="2598836" y="4475176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900" dirty="0">
                <a:latin typeface="+mn-lt"/>
              </a:rPr>
              <a:t>Ground Truth mask</a:t>
            </a:r>
            <a:endParaRPr lang="en-SG" sz="900" dirty="0">
              <a:latin typeface="+mn-lt"/>
            </a:endParaRPr>
          </a:p>
        </p:txBody>
      </p:sp>
      <p:sp>
        <p:nvSpPr>
          <p:cNvPr id="16" name="Google Shape;306;p30">
            <a:extLst>
              <a:ext uri="{FF2B5EF4-FFF2-40B4-BE49-F238E27FC236}">
                <a16:creationId xmlns:a16="http://schemas.microsoft.com/office/drawing/2014/main" id="{93F0CF0B-8226-3F14-C999-D60999C51405}"/>
              </a:ext>
            </a:extLst>
          </p:cNvPr>
          <p:cNvSpPr txBox="1">
            <a:spLocks/>
          </p:cNvSpPr>
          <p:nvPr/>
        </p:nvSpPr>
        <p:spPr>
          <a:xfrm>
            <a:off x="4390353" y="4475176"/>
            <a:ext cx="1719654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900" dirty="0">
                <a:latin typeface="+mn-lt"/>
              </a:rPr>
              <a:t>Unary + Temporal + </a:t>
            </a:r>
            <a:r>
              <a:rPr lang="en-US" sz="900" b="1" dirty="0">
                <a:latin typeface="+mn-lt"/>
              </a:rPr>
              <a:t>Spatial</a:t>
            </a:r>
            <a:r>
              <a:rPr lang="en-US" sz="900" dirty="0">
                <a:latin typeface="+mn-lt"/>
              </a:rPr>
              <a:t> </a:t>
            </a:r>
            <a:endParaRPr lang="en-SG" sz="900" dirty="0">
              <a:latin typeface="+mn-lt"/>
            </a:endParaRPr>
          </a:p>
        </p:txBody>
      </p:sp>
      <p:sp>
        <p:nvSpPr>
          <p:cNvPr id="4" name="Google Shape;306;p30">
            <a:extLst>
              <a:ext uri="{FF2B5EF4-FFF2-40B4-BE49-F238E27FC236}">
                <a16:creationId xmlns:a16="http://schemas.microsoft.com/office/drawing/2014/main" id="{B7418AD0-CFFB-4988-2D6F-1DC51178B147}"/>
              </a:ext>
            </a:extLst>
          </p:cNvPr>
          <p:cNvSpPr txBox="1">
            <a:spLocks/>
          </p:cNvSpPr>
          <p:nvPr/>
        </p:nvSpPr>
        <p:spPr>
          <a:xfrm>
            <a:off x="2868037" y="4698556"/>
            <a:ext cx="717256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Figure </a:t>
            </a:r>
            <a:r>
              <a:rPr lang="en-US" altLang="zh-CN" sz="900" dirty="0">
                <a:latin typeface="+mn-lt"/>
              </a:rPr>
              <a:t>6</a:t>
            </a:r>
            <a:endParaRPr lang="en-SG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6134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421722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Final</a:t>
            </a:r>
            <a:r>
              <a:rPr lang="zh-CN" altLang="en-US" dirty="0">
                <a:latin typeface="+mj-lt"/>
              </a:rPr>
              <a:t> </a:t>
            </a:r>
            <a:r>
              <a:rPr lang="en-SG" dirty="0">
                <a:latin typeface="+mj-lt"/>
              </a:rPr>
              <a:t>Energy Function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975" y="1360719"/>
                <a:ext cx="7071636" cy="980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75" y="1360719"/>
                <a:ext cx="7071636" cy="980511"/>
              </a:xfrm>
              <a:prstGeom prst="rect">
                <a:avLst/>
              </a:prstGeom>
              <a:blipFill>
                <a:blip r:embed="rId5"/>
                <a:stretch>
                  <a:fillRect t="-103846" b="-1397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06;p30">
                <a:extLst>
                  <a:ext uri="{FF2B5EF4-FFF2-40B4-BE49-F238E27FC236}">
                    <a16:creationId xmlns:a16="http://schemas.microsoft.com/office/drawing/2014/main" id="{8A2E9543-AAF6-EBCB-0F37-FE07323B8E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975" y="2400145"/>
                <a:ext cx="5209884" cy="614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0.9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0.3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, 0.3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" name="Google Shape;306;p30">
                <a:extLst>
                  <a:ext uri="{FF2B5EF4-FFF2-40B4-BE49-F238E27FC236}">
                    <a16:creationId xmlns:a16="http://schemas.microsoft.com/office/drawing/2014/main" id="{8A2E9543-AAF6-EBCB-0F37-FE07323B8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75" y="2400145"/>
                <a:ext cx="5209884" cy="614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306;p30">
                <a:extLst>
                  <a:ext uri="{FF2B5EF4-FFF2-40B4-BE49-F238E27FC236}">
                    <a16:creationId xmlns:a16="http://schemas.microsoft.com/office/drawing/2014/main" id="{9BA7F421-BA2E-7692-4AB7-2D4F9C6B61DC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4899849" y="732005"/>
                <a:ext cx="3963919" cy="56216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latin typeface="+mn-lt"/>
                  </a:rPr>
                  <a:t>Notations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+mn-lt"/>
                  </a:rPr>
                  <a:t>Let’s define </a:t>
                </a:r>
                <a:r>
                  <a:rPr lang="en-SG" dirty="0">
                    <a:latin typeface="+mn-lt"/>
                  </a:rPr>
                  <a:t>index of frame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SG" dirty="0">
                    <a:latin typeface="+mn-lt"/>
                  </a:rPr>
                  <a:t> {1, 2, …, C}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</a:pPr>
                <a:endParaRPr lang="en-SG" sz="14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Google Shape;306;p30">
                <a:extLst>
                  <a:ext uri="{FF2B5EF4-FFF2-40B4-BE49-F238E27FC236}">
                    <a16:creationId xmlns:a16="http://schemas.microsoft.com/office/drawing/2014/main" id="{9BA7F421-BA2E-7692-4AB7-2D4F9C6B61D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899849" y="732005"/>
                <a:ext cx="3963919" cy="5621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red and black pixelated image&#10;&#10;Description automatically generated">
            <a:extLst>
              <a:ext uri="{FF2B5EF4-FFF2-40B4-BE49-F238E27FC236}">
                <a16:creationId xmlns:a16="http://schemas.microsoft.com/office/drawing/2014/main" id="{9B36B8C8-8400-135D-37E2-AEFEFE3C62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690" y="3153166"/>
            <a:ext cx="6791173" cy="1190584"/>
          </a:xfrm>
          <a:prstGeom prst="rect">
            <a:avLst/>
          </a:prstGeom>
        </p:spPr>
      </p:pic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2991947C-EE77-6BAA-DCAB-BEBA1B88C55D}"/>
              </a:ext>
            </a:extLst>
          </p:cNvPr>
          <p:cNvSpPr txBox="1">
            <a:spLocks/>
          </p:cNvSpPr>
          <p:nvPr/>
        </p:nvSpPr>
        <p:spPr>
          <a:xfrm>
            <a:off x="1950490" y="4410295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900" dirty="0">
                <a:latin typeface="+mn-lt"/>
              </a:rPr>
              <a:t>Unary</a:t>
            </a:r>
            <a:endParaRPr lang="en-SG" sz="900" dirty="0">
              <a:latin typeface="+mn-lt"/>
            </a:endParaRPr>
          </a:p>
        </p:txBody>
      </p:sp>
      <p:sp>
        <p:nvSpPr>
          <p:cNvPr id="13" name="Google Shape;306;p30">
            <a:extLst>
              <a:ext uri="{FF2B5EF4-FFF2-40B4-BE49-F238E27FC236}">
                <a16:creationId xmlns:a16="http://schemas.microsoft.com/office/drawing/2014/main" id="{23120BCF-2C65-DA8A-FEDF-4D501067D8AA}"/>
              </a:ext>
            </a:extLst>
          </p:cNvPr>
          <p:cNvSpPr txBox="1">
            <a:spLocks/>
          </p:cNvSpPr>
          <p:nvPr/>
        </p:nvSpPr>
        <p:spPr>
          <a:xfrm>
            <a:off x="3882686" y="4410295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900" dirty="0">
                <a:latin typeface="+mn-lt"/>
              </a:rPr>
              <a:t>Unary + Temporal</a:t>
            </a:r>
            <a:endParaRPr lang="en-SG" sz="900" dirty="0">
              <a:latin typeface="+mn-lt"/>
            </a:endParaRPr>
          </a:p>
        </p:txBody>
      </p:sp>
      <p:sp>
        <p:nvSpPr>
          <p:cNvPr id="14" name="Google Shape;306;p30">
            <a:extLst>
              <a:ext uri="{FF2B5EF4-FFF2-40B4-BE49-F238E27FC236}">
                <a16:creationId xmlns:a16="http://schemas.microsoft.com/office/drawing/2014/main" id="{C3737622-E840-868C-EF26-8487C515230D}"/>
              </a:ext>
            </a:extLst>
          </p:cNvPr>
          <p:cNvSpPr txBox="1">
            <a:spLocks/>
          </p:cNvSpPr>
          <p:nvPr/>
        </p:nvSpPr>
        <p:spPr>
          <a:xfrm>
            <a:off x="5825939" y="4410295"/>
            <a:ext cx="1624189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900" dirty="0">
                <a:latin typeface="+mn-lt"/>
              </a:rPr>
              <a:t>Unary + Temporal + Spatial </a:t>
            </a:r>
            <a:endParaRPr lang="en-SG" sz="900" dirty="0">
              <a:latin typeface="+mn-lt"/>
            </a:endParaRPr>
          </a:p>
        </p:txBody>
      </p:sp>
      <p:sp>
        <p:nvSpPr>
          <p:cNvPr id="3" name="Google Shape;306;p30">
            <a:extLst>
              <a:ext uri="{FF2B5EF4-FFF2-40B4-BE49-F238E27FC236}">
                <a16:creationId xmlns:a16="http://schemas.microsoft.com/office/drawing/2014/main" id="{A16D4B97-87D1-4909-6787-514A14C453B5}"/>
              </a:ext>
            </a:extLst>
          </p:cNvPr>
          <p:cNvSpPr txBox="1">
            <a:spLocks/>
          </p:cNvSpPr>
          <p:nvPr/>
        </p:nvSpPr>
        <p:spPr>
          <a:xfrm>
            <a:off x="4097632" y="4641082"/>
            <a:ext cx="717256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Figure </a:t>
            </a:r>
            <a:r>
              <a:rPr lang="en-US" altLang="zh-CN" sz="900" dirty="0">
                <a:latin typeface="+mn-lt"/>
              </a:rPr>
              <a:t>7</a:t>
            </a:r>
            <a:endParaRPr lang="en-SG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932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Inference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231" y="2748672"/>
                <a:ext cx="8411538" cy="980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1" y="2748672"/>
                <a:ext cx="8411538" cy="980511"/>
              </a:xfrm>
              <a:prstGeom prst="rect">
                <a:avLst/>
              </a:prstGeom>
              <a:blipFill>
                <a:blip r:embed="rId5"/>
                <a:stretch>
                  <a:fillRect t="-102564" b="-1397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306;p30">
                <a:extLst>
                  <a:ext uri="{FF2B5EF4-FFF2-40B4-BE49-F238E27FC236}">
                    <a16:creationId xmlns:a16="http://schemas.microsoft.com/office/drawing/2014/main" id="{9BA7F421-BA2E-7692-4AB7-2D4F9C6B61DC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0081" y="544317"/>
                <a:ext cx="3963919" cy="8801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0" dirty="0">
                    <a:latin typeface="+mn-lt"/>
                  </a:rPr>
                  <a:t>Notations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SG" sz="1400" dirty="0">
                    <a:latin typeface="+mn-lt"/>
                  </a:rPr>
                  <a:t> </a:t>
                </a:r>
                <a:r>
                  <a:rPr lang="en-US" sz="1400" b="0" dirty="0">
                    <a:latin typeface="+mn-lt"/>
                  </a:rPr>
                  <a:t>is a penalty parameter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b="0" dirty="0">
                    <a:latin typeface="+mn-lt"/>
                  </a:rPr>
                  <a:t> is a close approximation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b="0" dirty="0">
                  <a:latin typeface="+mn-lt"/>
                </a:endParaRP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endParaRPr lang="en-SG" sz="1400" dirty="0">
                  <a:latin typeface="+mn-l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</a:pPr>
                <a:endParaRPr lang="en-SG" sz="14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Google Shape;306;p30">
                <a:extLst>
                  <a:ext uri="{FF2B5EF4-FFF2-40B4-BE49-F238E27FC236}">
                    <a16:creationId xmlns:a16="http://schemas.microsoft.com/office/drawing/2014/main" id="{9BA7F421-BA2E-7692-4AB7-2D4F9C6B61D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0081" y="544317"/>
                <a:ext cx="3963919" cy="880102"/>
              </a:xfrm>
              <a:prstGeom prst="rect">
                <a:avLst/>
              </a:prstGeom>
              <a:blipFill>
                <a:blip r:embed="rId6"/>
                <a:stretch>
                  <a:fillRect l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306;p30">
            <a:extLst>
              <a:ext uri="{FF2B5EF4-FFF2-40B4-BE49-F238E27FC236}">
                <a16:creationId xmlns:a16="http://schemas.microsoft.com/office/drawing/2014/main" id="{64480264-C236-B6A8-928E-0995753DB463}"/>
              </a:ext>
            </a:extLst>
          </p:cNvPr>
          <p:cNvSpPr txBox="1">
            <a:spLocks/>
          </p:cNvSpPr>
          <p:nvPr/>
        </p:nvSpPr>
        <p:spPr>
          <a:xfrm>
            <a:off x="903442" y="1372076"/>
            <a:ext cx="6125512" cy="3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400" dirty="0">
                <a:latin typeface="+mn-lt"/>
              </a:rPr>
              <a:t>The higher-order energy function makes the inference problem intractable. 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3F0AD03-BA38-3D43-0478-72B99D6503C3}"/>
              </a:ext>
            </a:extLst>
          </p:cNvPr>
          <p:cNvSpPr/>
          <p:nvPr/>
        </p:nvSpPr>
        <p:spPr>
          <a:xfrm rot="16200000">
            <a:off x="4308918" y="1536670"/>
            <a:ext cx="216068" cy="4731023"/>
          </a:xfrm>
          <a:prstGeom prst="leftBrace">
            <a:avLst>
              <a:gd name="adj1" fmla="val 8333"/>
              <a:gd name="adj2" fmla="val 493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oogle Shape;306;p30">
            <a:extLst>
              <a:ext uri="{FF2B5EF4-FFF2-40B4-BE49-F238E27FC236}">
                <a16:creationId xmlns:a16="http://schemas.microsoft.com/office/drawing/2014/main" id="{12F1043E-490C-AC77-5B7A-7BFFEE65B568}"/>
              </a:ext>
            </a:extLst>
          </p:cNvPr>
          <p:cNvSpPr txBox="1">
            <a:spLocks/>
          </p:cNvSpPr>
          <p:nvPr/>
        </p:nvSpPr>
        <p:spPr>
          <a:xfrm>
            <a:off x="3338005" y="4058750"/>
            <a:ext cx="1842075" cy="4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400" dirty="0">
                <a:latin typeface="+mn-lt"/>
              </a:rPr>
              <a:t>Optimized by MRF</a:t>
            </a:r>
          </a:p>
        </p:txBody>
      </p:sp>
      <p:sp>
        <p:nvSpPr>
          <p:cNvPr id="6" name="Google Shape;306;p30">
            <a:extLst>
              <a:ext uri="{FF2B5EF4-FFF2-40B4-BE49-F238E27FC236}">
                <a16:creationId xmlns:a16="http://schemas.microsoft.com/office/drawing/2014/main" id="{987D9452-05E0-AF03-51B6-6463807D0B83}"/>
              </a:ext>
            </a:extLst>
          </p:cNvPr>
          <p:cNvSpPr txBox="1">
            <a:spLocks/>
          </p:cNvSpPr>
          <p:nvPr/>
        </p:nvSpPr>
        <p:spPr>
          <a:xfrm>
            <a:off x="7028954" y="4053239"/>
            <a:ext cx="1597938" cy="4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400" dirty="0">
                <a:latin typeface="+mn-lt"/>
              </a:rPr>
              <a:t>Optimized by the loss from CNN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002CB6D-6F26-134D-3CF6-E95BD8321E29}"/>
              </a:ext>
            </a:extLst>
          </p:cNvPr>
          <p:cNvSpPr/>
          <p:nvPr/>
        </p:nvSpPr>
        <p:spPr>
          <a:xfrm rot="16200000">
            <a:off x="7510181" y="3347067"/>
            <a:ext cx="216068" cy="1110229"/>
          </a:xfrm>
          <a:prstGeom prst="leftBrace">
            <a:avLst>
              <a:gd name="adj1" fmla="val 8333"/>
              <a:gd name="adj2" fmla="val 493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E95F400D-553F-11DF-E0B1-57A8343FB8D3}"/>
              </a:ext>
            </a:extLst>
          </p:cNvPr>
          <p:cNvSpPr txBox="1">
            <a:spLocks/>
          </p:cNvSpPr>
          <p:nvPr/>
        </p:nvSpPr>
        <p:spPr>
          <a:xfrm>
            <a:off x="903442" y="2445505"/>
            <a:ext cx="1493903" cy="3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400" dirty="0">
                <a:latin typeface="+mn-lt"/>
              </a:rPr>
              <a:t>Approximation: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48ED435-CC9A-8780-ED52-E2F181DB9C3A}"/>
              </a:ext>
            </a:extLst>
          </p:cNvPr>
          <p:cNvSpPr/>
          <p:nvPr/>
        </p:nvSpPr>
        <p:spPr>
          <a:xfrm rot="5400000">
            <a:off x="6762546" y="1337889"/>
            <a:ext cx="216068" cy="2605498"/>
          </a:xfrm>
          <a:prstGeom prst="leftBrace">
            <a:avLst>
              <a:gd name="adj1" fmla="val 8333"/>
              <a:gd name="adj2" fmla="val 493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306;p30">
                <a:extLst>
                  <a:ext uri="{FF2B5EF4-FFF2-40B4-BE49-F238E27FC236}">
                    <a16:creationId xmlns:a16="http://schemas.microsoft.com/office/drawing/2014/main" id="{BF80983A-0ACC-7394-4836-2049B7813D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8921" y="1696506"/>
                <a:ext cx="1495203" cy="980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13" name="Google Shape;306;p30">
                <a:extLst>
                  <a:ext uri="{FF2B5EF4-FFF2-40B4-BE49-F238E27FC236}">
                    <a16:creationId xmlns:a16="http://schemas.microsoft.com/office/drawing/2014/main" id="{BF80983A-0ACC-7394-4836-2049B7813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921" y="1696506"/>
                <a:ext cx="1495203" cy="980511"/>
              </a:xfrm>
              <a:prstGeom prst="rect">
                <a:avLst/>
              </a:prstGeom>
              <a:blipFill>
                <a:blip r:embed="rId7"/>
                <a:stretch>
                  <a:fillRect l="-51695" t="-102564" b="-1410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97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7EDAE6EA-E888-4BF1-C55D-BA87632C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7" y="2571750"/>
            <a:ext cx="5364213" cy="1864350"/>
          </a:xfrm>
          <a:prstGeom prst="rect">
            <a:avLst/>
          </a:prstGeom>
        </p:spPr>
      </p:pic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Inference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Time Complexity</a:t>
            </a:r>
            <a:endParaRPr lang="en-SG" dirty="0">
              <a:latin typeface="+mj-lt"/>
            </a:endParaRP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06;p30">
                <a:extLst>
                  <a:ext uri="{FF2B5EF4-FFF2-40B4-BE49-F238E27FC236}">
                    <a16:creationId xmlns:a16="http://schemas.microsoft.com/office/drawing/2014/main" id="{64480264-C236-B6A8-928E-0995753DB4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5551" y="2571750"/>
                <a:ext cx="3604025" cy="1664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indent="0"/>
                <a:r>
                  <a:rPr lang="en-US" dirty="0">
                    <a:latin typeface="+mn-lt"/>
                  </a:rPr>
                  <a:t>Notations: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+mn-lt"/>
                  </a:rPr>
                  <a:t>: number of frame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+mn-lt"/>
                  </a:rPr>
                  <a:t>: width of the frame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+mn-lt"/>
                  </a:rPr>
                  <a:t>: height of the frame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𝑑𝑇</m:t>
                    </m:r>
                  </m:oMath>
                </a14:m>
                <a:r>
                  <a:rPr lang="en-US" dirty="0">
                    <a:latin typeface="+mn-lt"/>
                  </a:rPr>
                  <a:t>: the range of the temporal energy term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the number of iteration of the individual MRF inference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+mn-lt"/>
                  </a:rPr>
                  <a:t>: the number of overall iteration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: the neural network</a:t>
                </a:r>
              </a:p>
              <a:p>
                <a:pPr marL="0" indent="0"/>
                <a:endParaRPr lang="en-US" sz="1400" dirty="0"/>
              </a:p>
            </p:txBody>
          </p:sp>
        </mc:Choice>
        <mc:Fallback xmlns="">
          <p:sp>
            <p:nvSpPr>
              <p:cNvPr id="3" name="Google Shape;306;p30">
                <a:extLst>
                  <a:ext uri="{FF2B5EF4-FFF2-40B4-BE49-F238E27FC236}">
                    <a16:creationId xmlns:a16="http://schemas.microsoft.com/office/drawing/2014/main" id="{64480264-C236-B6A8-928E-0995753DB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551" y="2571750"/>
                <a:ext cx="3604025" cy="1664218"/>
              </a:xfrm>
              <a:prstGeom prst="rect">
                <a:avLst/>
              </a:prstGeom>
              <a:blipFill>
                <a:blip r:embed="rId6"/>
                <a:stretch>
                  <a:fillRect b="-106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ADAC1-070C-E0BF-39C4-371F576C3EF1}"/>
                  </a:ext>
                </a:extLst>
              </p:cNvPr>
              <p:cNvSpPr txBox="1"/>
              <p:nvPr/>
            </p:nvSpPr>
            <p:spPr>
              <a:xfrm>
                <a:off x="811975" y="1451141"/>
                <a:ext cx="76923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ADAC1-070C-E0BF-39C4-371F576C3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75" y="1451141"/>
                <a:ext cx="7692316" cy="369332"/>
              </a:xfrm>
              <a:prstGeom prst="rect">
                <a:avLst/>
              </a:prstGeom>
              <a:blipFill>
                <a:blip r:embed="rId7"/>
                <a:stretch>
                  <a:fillRect l="-131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1A536C1A-860C-3492-AB32-CF3188CFC5FF}"/>
              </a:ext>
            </a:extLst>
          </p:cNvPr>
          <p:cNvSpPr/>
          <p:nvPr/>
        </p:nvSpPr>
        <p:spPr>
          <a:xfrm rot="16200000">
            <a:off x="2073573" y="1093696"/>
            <a:ext cx="216068" cy="1780412"/>
          </a:xfrm>
          <a:prstGeom prst="leftBrace">
            <a:avLst>
              <a:gd name="adj1" fmla="val 8333"/>
              <a:gd name="adj2" fmla="val 493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45D0DE35-EF86-DF86-B0D8-63A9AD1B6209}"/>
              </a:ext>
            </a:extLst>
          </p:cNvPr>
          <p:cNvSpPr txBox="1">
            <a:spLocks/>
          </p:cNvSpPr>
          <p:nvPr/>
        </p:nvSpPr>
        <p:spPr>
          <a:xfrm>
            <a:off x="1473875" y="2091937"/>
            <a:ext cx="1429073" cy="4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sz="1400" dirty="0">
                <a:latin typeface="+mn-lt"/>
              </a:rPr>
              <a:t>CNN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8A10AE7-AA74-FBEE-06C2-789CB52258AC}"/>
              </a:ext>
            </a:extLst>
          </p:cNvPr>
          <p:cNvSpPr/>
          <p:nvPr/>
        </p:nvSpPr>
        <p:spPr>
          <a:xfrm rot="16200000">
            <a:off x="4318533" y="930990"/>
            <a:ext cx="216068" cy="2105825"/>
          </a:xfrm>
          <a:prstGeom prst="leftBrace">
            <a:avLst>
              <a:gd name="adj1" fmla="val 8333"/>
              <a:gd name="adj2" fmla="val 493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Google Shape;306;p30">
            <a:extLst>
              <a:ext uri="{FF2B5EF4-FFF2-40B4-BE49-F238E27FC236}">
                <a16:creationId xmlns:a16="http://schemas.microsoft.com/office/drawing/2014/main" id="{D95134A8-AB1E-A5EC-1203-6872AD36C2B0}"/>
              </a:ext>
            </a:extLst>
          </p:cNvPr>
          <p:cNvSpPr txBox="1">
            <a:spLocks/>
          </p:cNvSpPr>
          <p:nvPr/>
        </p:nvSpPr>
        <p:spPr>
          <a:xfrm>
            <a:off x="3427571" y="2090775"/>
            <a:ext cx="2337433" cy="4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400" dirty="0">
                <a:latin typeface="+mn-lt"/>
              </a:rPr>
              <a:t>Individual MRF inference</a:t>
            </a:r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79E4C24D-2D32-D799-6B93-4516AF670C89}"/>
              </a:ext>
            </a:extLst>
          </p:cNvPr>
          <p:cNvSpPr txBox="1">
            <a:spLocks/>
          </p:cNvSpPr>
          <p:nvPr/>
        </p:nvSpPr>
        <p:spPr>
          <a:xfrm>
            <a:off x="5970834" y="1999137"/>
            <a:ext cx="2533457" cy="4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400" dirty="0">
                <a:solidFill>
                  <a:srgbClr val="FF0000"/>
                </a:solidFill>
                <a:latin typeface="+mn-lt"/>
              </a:rPr>
              <a:t>Time complexity is very high!</a:t>
            </a:r>
          </a:p>
        </p:txBody>
      </p:sp>
      <p:sp>
        <p:nvSpPr>
          <p:cNvPr id="14" name="Google Shape;306;p30">
            <a:extLst>
              <a:ext uri="{FF2B5EF4-FFF2-40B4-BE49-F238E27FC236}">
                <a16:creationId xmlns:a16="http://schemas.microsoft.com/office/drawing/2014/main" id="{6CB52FE0-6EE8-BAD8-4980-A81B8732994F}"/>
              </a:ext>
            </a:extLst>
          </p:cNvPr>
          <p:cNvSpPr txBox="1">
            <a:spLocks/>
          </p:cNvSpPr>
          <p:nvPr/>
        </p:nvSpPr>
        <p:spPr>
          <a:xfrm>
            <a:off x="1440093" y="4343750"/>
            <a:ext cx="3867121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Figure </a:t>
            </a:r>
            <a:r>
              <a:rPr lang="en-US" altLang="zh-CN" sz="900" dirty="0">
                <a:latin typeface="+mn-lt"/>
              </a:rPr>
              <a:t>8</a:t>
            </a:r>
            <a:r>
              <a:rPr lang="en-SG" sz="900" dirty="0">
                <a:latin typeface="+mn-lt"/>
              </a:rPr>
              <a:t>. Computational flow</a:t>
            </a:r>
            <a:r>
              <a:rPr lang="en-US" sz="900" dirty="0">
                <a:latin typeface="+mn-lt"/>
                <a:sym typeface="Wingdings" pitchFamily="2" charset="2"/>
              </a:rPr>
              <a:t> (</a:t>
            </a:r>
            <a:r>
              <a:rPr lang="en-SG" sz="900" dirty="0">
                <a:latin typeface="+mn-lt"/>
              </a:rPr>
              <a:t>alternately processing MRFs and CNNs</a:t>
            </a:r>
            <a:r>
              <a:rPr lang="en-US" sz="900" dirty="0">
                <a:latin typeface="+mn-lt"/>
                <a:sym typeface="Wingdings" pitchFamily="2" charset="2"/>
              </a:rPr>
              <a:t>)</a:t>
            </a:r>
            <a:endParaRPr lang="en-SG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097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Inference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306;p30">
            <a:extLst>
              <a:ext uri="{FF2B5EF4-FFF2-40B4-BE49-F238E27FC236}">
                <a16:creationId xmlns:a16="http://schemas.microsoft.com/office/drawing/2014/main" id="{64480264-C236-B6A8-928E-0995753DB463}"/>
              </a:ext>
            </a:extLst>
          </p:cNvPr>
          <p:cNvSpPr txBox="1">
            <a:spLocks/>
          </p:cNvSpPr>
          <p:nvPr/>
        </p:nvSpPr>
        <p:spPr>
          <a:xfrm>
            <a:off x="811974" y="1485403"/>
            <a:ext cx="7161248" cy="261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400" dirty="0">
                <a:latin typeface="+mn-lt"/>
              </a:rPr>
              <a:t>Traditional </a:t>
            </a:r>
            <a:r>
              <a:rPr lang="en-SG" sz="1400" dirty="0">
                <a:latin typeface="+mn-lt"/>
              </a:rPr>
              <a:t>Iterated Conditional Modes </a:t>
            </a:r>
            <a:r>
              <a:rPr lang="en-US" sz="1400" dirty="0">
                <a:latin typeface="+mn-lt"/>
              </a:rPr>
              <a:t>(ICM):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Sequentially update each pixel while fixing others (leading to dependencies)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0" indent="0"/>
            <a:r>
              <a:rPr lang="en-US" sz="1400" dirty="0">
                <a:latin typeface="+mn-lt"/>
              </a:rPr>
              <a:t>Alternative implementation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Calculate the energy for all pixels using the old data,  and update all pixels in parallel</a:t>
            </a:r>
          </a:p>
          <a:p>
            <a:pPr marL="0" indent="0"/>
            <a:endParaRPr lang="en-US" sz="1400" dirty="0">
              <a:latin typeface="+mn-lt"/>
            </a:endParaRPr>
          </a:p>
          <a:p>
            <a:pPr marL="0" indent="0"/>
            <a:r>
              <a:rPr lang="en-US" sz="1400" dirty="0">
                <a:latin typeface="+mn-lt"/>
              </a:rPr>
              <a:t>Comparison on DAVIS 2017 Challenge Dataset[4]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</a:rPr>
              <a:t>ICM: 10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minutes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 per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Alternative implementation: </a:t>
            </a:r>
            <a:r>
              <a:rPr lang="en-US" altLang="zh-CN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minutes per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Makes the inference 5 times faster</a:t>
            </a:r>
            <a:r>
              <a:rPr lang="en-SG" sz="1400" dirty="0">
                <a:latin typeface="+mn-lt"/>
              </a:rPr>
              <a:t> !</a:t>
            </a:r>
            <a:endParaRPr lang="en-US" sz="1400" dirty="0">
              <a:latin typeface="+mn-lt"/>
            </a:endParaRPr>
          </a:p>
          <a:p>
            <a:pPr marL="0" indent="0"/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5199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306;p30">
            <a:extLst>
              <a:ext uri="{FF2B5EF4-FFF2-40B4-BE49-F238E27FC236}">
                <a16:creationId xmlns:a16="http://schemas.microsoft.com/office/drawing/2014/main" id="{8C67F270-8671-CA5A-5DE6-3EF757145F22}"/>
              </a:ext>
            </a:extLst>
          </p:cNvPr>
          <p:cNvSpPr txBox="1">
            <a:spLocks/>
          </p:cNvSpPr>
          <p:nvPr/>
        </p:nvSpPr>
        <p:spPr>
          <a:xfrm>
            <a:off x="295808" y="4247019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sz="1100" dirty="0">
                <a:latin typeface="+mn-lt"/>
              </a:rPr>
              <a:t>Original video</a:t>
            </a:r>
            <a:endParaRPr lang="en-SG" sz="1100" dirty="0">
              <a:latin typeface="+mn-lt"/>
            </a:endParaRPr>
          </a:p>
        </p:txBody>
      </p:sp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56518679-89AC-5B26-B960-632BC57DE69E}"/>
              </a:ext>
            </a:extLst>
          </p:cNvPr>
          <p:cNvSpPr txBox="1">
            <a:spLocks/>
          </p:cNvSpPr>
          <p:nvPr/>
        </p:nvSpPr>
        <p:spPr>
          <a:xfrm>
            <a:off x="5371556" y="4246530"/>
            <a:ext cx="1386671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sz="1100" dirty="0">
                <a:latin typeface="+mn-lt"/>
              </a:rPr>
              <a:t>Unary + Temporal</a:t>
            </a:r>
            <a:endParaRPr lang="en-SG" sz="1100" dirty="0">
              <a:latin typeface="+mn-lt"/>
            </a:endParaRPr>
          </a:p>
        </p:txBody>
      </p:sp>
      <p:sp>
        <p:nvSpPr>
          <p:cNvPr id="13" name="Google Shape;306;p30">
            <a:extLst>
              <a:ext uri="{FF2B5EF4-FFF2-40B4-BE49-F238E27FC236}">
                <a16:creationId xmlns:a16="http://schemas.microsoft.com/office/drawing/2014/main" id="{542291F2-90A2-7377-F4FA-C357DFA01187}"/>
              </a:ext>
            </a:extLst>
          </p:cNvPr>
          <p:cNvSpPr txBox="1">
            <a:spLocks/>
          </p:cNvSpPr>
          <p:nvPr/>
        </p:nvSpPr>
        <p:spPr>
          <a:xfrm>
            <a:off x="6563252" y="4244058"/>
            <a:ext cx="2064544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sz="1100" dirty="0">
                <a:latin typeface="+mn-lt"/>
              </a:rPr>
              <a:t>Unary + Temporal + Spatial </a:t>
            </a:r>
            <a:endParaRPr lang="en-SG" sz="1100" dirty="0">
              <a:latin typeface="+mn-lt"/>
            </a:endParaRPr>
          </a:p>
        </p:txBody>
      </p:sp>
      <p:sp>
        <p:nvSpPr>
          <p:cNvPr id="5" name="Google Shape;306;p30">
            <a:extLst>
              <a:ext uri="{FF2B5EF4-FFF2-40B4-BE49-F238E27FC236}">
                <a16:creationId xmlns:a16="http://schemas.microsoft.com/office/drawing/2014/main" id="{A2283842-6653-158B-12AD-8A9986D2852E}"/>
              </a:ext>
            </a:extLst>
          </p:cNvPr>
          <p:cNvSpPr txBox="1">
            <a:spLocks/>
          </p:cNvSpPr>
          <p:nvPr/>
        </p:nvSpPr>
        <p:spPr>
          <a:xfrm>
            <a:off x="1741197" y="4244058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sz="1100" dirty="0">
                <a:latin typeface="+mn-lt"/>
              </a:rPr>
              <a:t>Ground Truth</a:t>
            </a:r>
            <a:endParaRPr lang="en-SG" sz="1100" dirty="0">
              <a:latin typeface="+mn-lt"/>
            </a:endParaRPr>
          </a:p>
        </p:txBody>
      </p:sp>
      <p:sp>
        <p:nvSpPr>
          <p:cNvPr id="6" name="Google Shape;306;p30">
            <a:extLst>
              <a:ext uri="{FF2B5EF4-FFF2-40B4-BE49-F238E27FC236}">
                <a16:creationId xmlns:a16="http://schemas.microsoft.com/office/drawing/2014/main" id="{842B5BAD-D136-21EE-0A5A-593342586964}"/>
              </a:ext>
            </a:extLst>
          </p:cNvPr>
          <p:cNvSpPr txBox="1">
            <a:spLocks/>
          </p:cNvSpPr>
          <p:nvPr/>
        </p:nvSpPr>
        <p:spPr>
          <a:xfrm>
            <a:off x="3022540" y="4246530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sz="1100" dirty="0">
                <a:latin typeface="+mn-lt"/>
              </a:rPr>
              <a:t>OSVOS (Unary)</a:t>
            </a:r>
            <a:endParaRPr lang="en-SG" sz="1100" dirty="0">
              <a:latin typeface="+mn-lt"/>
            </a:endParaRPr>
          </a:p>
        </p:txBody>
      </p:sp>
      <p:sp>
        <p:nvSpPr>
          <p:cNvPr id="7" name="Google Shape;306;p30">
            <a:extLst>
              <a:ext uri="{FF2B5EF4-FFF2-40B4-BE49-F238E27FC236}">
                <a16:creationId xmlns:a16="http://schemas.microsoft.com/office/drawing/2014/main" id="{58988625-620E-8F3A-AE6F-ADCD700091CE}"/>
              </a:ext>
            </a:extLst>
          </p:cNvPr>
          <p:cNvSpPr txBox="1">
            <a:spLocks/>
          </p:cNvSpPr>
          <p:nvPr/>
        </p:nvSpPr>
        <p:spPr>
          <a:xfrm>
            <a:off x="4387412" y="4248100"/>
            <a:ext cx="805174" cy="39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sz="1100" dirty="0">
                <a:latin typeface="+mn-lt"/>
              </a:rPr>
              <a:t>Temporal</a:t>
            </a:r>
            <a:endParaRPr lang="en-SG" sz="1100" dirty="0"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24141-1F6D-80FF-20D6-6C63B9677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32" y="1993664"/>
            <a:ext cx="7772400" cy="647700"/>
          </a:xfrm>
          <a:prstGeom prst="rect">
            <a:avLst/>
          </a:prstGeom>
        </p:spPr>
      </p:pic>
      <p:pic>
        <p:nvPicPr>
          <p:cNvPr id="16" name="Picture 15" descr="A red heart in a black background&#10;&#10;Description automatically generated">
            <a:extLst>
              <a:ext uri="{FF2B5EF4-FFF2-40B4-BE49-F238E27FC236}">
                <a16:creationId xmlns:a16="http://schemas.microsoft.com/office/drawing/2014/main" id="{915EBAB1-8D31-033F-8D1C-55A85B690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32" y="2765111"/>
            <a:ext cx="7772400" cy="647700"/>
          </a:xfrm>
          <a:prstGeom prst="rect">
            <a:avLst/>
          </a:prstGeom>
        </p:spPr>
      </p:pic>
      <p:pic>
        <p:nvPicPr>
          <p:cNvPr id="18" name="Picture 17" descr="A red circle on a black background&#10;&#10;Description automatically generated">
            <a:extLst>
              <a:ext uri="{FF2B5EF4-FFF2-40B4-BE49-F238E27FC236}">
                <a16:creationId xmlns:a16="http://schemas.microsoft.com/office/drawing/2014/main" id="{8BDFAF58-994A-2ADD-A136-C47D43FAF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32" y="3525230"/>
            <a:ext cx="7772400" cy="647700"/>
          </a:xfrm>
          <a:prstGeom prst="rect">
            <a:avLst/>
          </a:prstGeom>
        </p:spPr>
      </p:pic>
      <p:sp>
        <p:nvSpPr>
          <p:cNvPr id="19" name="Google Shape;307;p30">
            <a:extLst>
              <a:ext uri="{FF2B5EF4-FFF2-40B4-BE49-F238E27FC236}">
                <a16:creationId xmlns:a16="http://schemas.microsoft.com/office/drawing/2014/main" id="{DA4C6A30-7196-7FB4-C0D5-75918154ED52}"/>
              </a:ext>
            </a:extLst>
          </p:cNvPr>
          <p:cNvSpPr txBox="1">
            <a:spLocks/>
          </p:cNvSpPr>
          <p:nvPr/>
        </p:nvSpPr>
        <p:spPr>
          <a:xfrm>
            <a:off x="392875" y="326353"/>
            <a:ext cx="68848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SG" dirty="0">
                <a:latin typeface="+mj-lt"/>
              </a:rPr>
              <a:t>Experimental results</a:t>
            </a:r>
          </a:p>
        </p:txBody>
      </p:sp>
      <p:sp>
        <p:nvSpPr>
          <p:cNvPr id="22" name="Google Shape;306;p30">
            <a:extLst>
              <a:ext uri="{FF2B5EF4-FFF2-40B4-BE49-F238E27FC236}">
                <a16:creationId xmlns:a16="http://schemas.microsoft.com/office/drawing/2014/main" id="{7FB9E12E-1500-EE14-7E79-97FF84B9C542}"/>
              </a:ext>
            </a:extLst>
          </p:cNvPr>
          <p:cNvSpPr txBox="1">
            <a:spLocks/>
          </p:cNvSpPr>
          <p:nvPr/>
        </p:nvSpPr>
        <p:spPr>
          <a:xfrm>
            <a:off x="392875" y="862933"/>
            <a:ext cx="5618415" cy="41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400" dirty="0">
                <a:latin typeface="+mn-lt"/>
              </a:rPr>
              <a:t>Our method: post-processing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that</a:t>
            </a:r>
            <a:r>
              <a:rPr lang="en-US" sz="1400" dirty="0">
                <a:latin typeface="+mn-lt"/>
              </a:rPr>
              <a:t> reduces the noise from OSVOS </a:t>
            </a:r>
          </a:p>
        </p:txBody>
      </p:sp>
      <p:sp>
        <p:nvSpPr>
          <p:cNvPr id="23" name="Google Shape;306;p30">
            <a:extLst>
              <a:ext uri="{FF2B5EF4-FFF2-40B4-BE49-F238E27FC236}">
                <a16:creationId xmlns:a16="http://schemas.microsoft.com/office/drawing/2014/main" id="{1C2EA6A6-FF07-FD97-CE00-597E7888005C}"/>
              </a:ext>
            </a:extLst>
          </p:cNvPr>
          <p:cNvSpPr txBox="1">
            <a:spLocks/>
          </p:cNvSpPr>
          <p:nvPr/>
        </p:nvSpPr>
        <p:spPr>
          <a:xfrm>
            <a:off x="4097632" y="4641082"/>
            <a:ext cx="717256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Figure 9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58AB1B7-45EA-DED6-59B3-4F6707CA4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32" y="1275262"/>
            <a:ext cx="7772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5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>
            <a:spLocks noGrp="1"/>
          </p:cNvSpPr>
          <p:nvPr>
            <p:ph type="title"/>
          </p:nvPr>
        </p:nvSpPr>
        <p:spPr>
          <a:xfrm>
            <a:off x="1047738" y="1853425"/>
            <a:ext cx="6576000" cy="10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Thanks!</a:t>
            </a:r>
            <a:endParaRPr b="1" dirty="0">
              <a:latin typeface="+mj-lt"/>
            </a:endParaRPr>
          </a:p>
        </p:txBody>
      </p:sp>
      <p:pic>
        <p:nvPicPr>
          <p:cNvPr id="431" name="Google Shape;4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726025" y="1461550"/>
            <a:ext cx="2686700" cy="268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36"/>
          <p:cNvGrpSpPr/>
          <p:nvPr/>
        </p:nvGrpSpPr>
        <p:grpSpPr>
          <a:xfrm>
            <a:off x="-2692000" y="-2160550"/>
            <a:ext cx="4485375" cy="7257750"/>
            <a:chOff x="-2692000" y="-2160550"/>
            <a:chExt cx="4485375" cy="7257750"/>
          </a:xfrm>
        </p:grpSpPr>
        <p:pic>
          <p:nvPicPr>
            <p:cNvPr id="433" name="Google Shape;43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756475" y="-2160550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2692000" y="123480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-1867575" y="22048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" name="Google Shape;436;p36"/>
          <p:cNvGrpSpPr/>
          <p:nvPr/>
        </p:nvGrpSpPr>
        <p:grpSpPr>
          <a:xfrm>
            <a:off x="7989125" y="-1771625"/>
            <a:ext cx="4148250" cy="9163675"/>
            <a:chOff x="7989125" y="-1771625"/>
            <a:chExt cx="4148250" cy="9163675"/>
          </a:xfrm>
        </p:grpSpPr>
        <p:pic>
          <p:nvPicPr>
            <p:cNvPr id="437" name="Google Shape;437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719900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0" name="Google Shape;440;p36"/>
          <p:cNvGrpSpPr/>
          <p:nvPr/>
        </p:nvGrpSpPr>
        <p:grpSpPr>
          <a:xfrm>
            <a:off x="713213" y="4217224"/>
            <a:ext cx="7146800" cy="3549850"/>
            <a:chOff x="713213" y="4217224"/>
            <a:chExt cx="7146800" cy="3549850"/>
          </a:xfrm>
        </p:grpSpPr>
        <p:pic>
          <p:nvPicPr>
            <p:cNvPr id="441" name="Google Shape;441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13213" y="4604000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310162" y="4217224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3" name="Google Shape;443;p36"/>
          <p:cNvGrpSpPr/>
          <p:nvPr/>
        </p:nvGrpSpPr>
        <p:grpSpPr>
          <a:xfrm>
            <a:off x="2486475" y="-2160550"/>
            <a:ext cx="6161525" cy="2894475"/>
            <a:chOff x="2486475" y="-2354975"/>
            <a:chExt cx="6161525" cy="2894475"/>
          </a:xfrm>
        </p:grpSpPr>
        <p:pic>
          <p:nvPicPr>
            <p:cNvPr id="444" name="Google Shape;444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2486475" y="-2354975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961300" y="-2160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3482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References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306;p30">
            <a:extLst>
              <a:ext uri="{FF2B5EF4-FFF2-40B4-BE49-F238E27FC236}">
                <a16:creationId xmlns:a16="http://schemas.microsoft.com/office/drawing/2014/main" id="{64480264-C236-B6A8-928E-0995753DB463}"/>
              </a:ext>
            </a:extLst>
          </p:cNvPr>
          <p:cNvSpPr txBox="1">
            <a:spLocks/>
          </p:cNvSpPr>
          <p:nvPr/>
        </p:nvSpPr>
        <p:spPr>
          <a:xfrm>
            <a:off x="811974" y="1485403"/>
            <a:ext cx="6884887" cy="261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rgbClr val="222222"/>
                </a:solidFill>
                <a:latin typeface="+mn-lt"/>
                <a:cs typeface="Calibri" panose="020F0502020204030204" pitchFamily="34" charset="0"/>
              </a:rPr>
              <a:t>[1] https://youtube-vos.org/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rgbClr val="222222"/>
                </a:solidFill>
                <a:latin typeface="+mn-lt"/>
                <a:cs typeface="Calibri" panose="020F0502020204030204" pitchFamily="34" charset="0"/>
              </a:rPr>
              <a:t>[2] https://github.com/yoxu515/aot-benchmark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rgbClr val="222222"/>
                </a:solidFill>
                <a:latin typeface="+mn-lt"/>
                <a:cs typeface="Calibri" panose="020F0502020204030204" pitchFamily="34" charset="0"/>
              </a:rPr>
              <a:t>[3] </a:t>
            </a:r>
            <a:r>
              <a:rPr lang="en-SG" sz="1400" b="0" i="0" dirty="0">
                <a:solidFill>
                  <a:srgbClr val="222222"/>
                </a:solidFill>
                <a:effectLst/>
                <a:latin typeface="+mn-lt"/>
                <a:cs typeface="Calibri" panose="020F0502020204030204" pitchFamily="34" charset="0"/>
              </a:rPr>
              <a:t>Bao, L., Wu, B., &amp; Liu, W. (2018). CNN in MRF: Video object segmentation via inference in a CNN-based higher-order </a:t>
            </a:r>
            <a:r>
              <a:rPr lang="en-SG" sz="1400" b="0" i="0" dirty="0" err="1">
                <a:solidFill>
                  <a:srgbClr val="222222"/>
                </a:solidFill>
                <a:effectLst/>
                <a:latin typeface="+mn-lt"/>
                <a:cs typeface="Calibri" panose="020F0502020204030204" pitchFamily="34" charset="0"/>
              </a:rPr>
              <a:t>spatio</a:t>
            </a:r>
            <a:r>
              <a:rPr lang="en-SG" sz="1400" b="0" i="0" dirty="0">
                <a:solidFill>
                  <a:srgbClr val="222222"/>
                </a:solidFill>
                <a:effectLst/>
                <a:latin typeface="+mn-lt"/>
                <a:cs typeface="Calibri" panose="020F0502020204030204" pitchFamily="34" charset="0"/>
              </a:rPr>
              <a:t>-temporal MRF. In </a:t>
            </a:r>
            <a:r>
              <a:rPr lang="en-SG" sz="1400" b="0" i="1" dirty="0">
                <a:solidFill>
                  <a:srgbClr val="222222"/>
                </a:solidFill>
                <a:effectLst/>
                <a:latin typeface="+mn-lt"/>
                <a:cs typeface="Calibri" panose="020F0502020204030204" pitchFamily="34" charset="0"/>
              </a:rPr>
              <a:t>Proceedings of the IEEE conference on computer vision and pattern recognition</a:t>
            </a:r>
            <a:r>
              <a:rPr lang="en-SG" sz="1400" b="0" i="0" dirty="0">
                <a:solidFill>
                  <a:srgbClr val="222222"/>
                </a:solidFill>
                <a:effectLst/>
                <a:latin typeface="+mn-lt"/>
                <a:cs typeface="Calibri" panose="020F0502020204030204" pitchFamily="34" charset="0"/>
              </a:rPr>
              <a:t> (pp. 5977-5986).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rgbClr val="222222"/>
                </a:solidFill>
                <a:latin typeface="+mn-lt"/>
                <a:cs typeface="Calibri" panose="020F0502020204030204" pitchFamily="34" charset="0"/>
              </a:rPr>
              <a:t>[4] </a:t>
            </a:r>
            <a:r>
              <a:rPr lang="en-SG" sz="1400" i="1" dirty="0">
                <a:effectLst/>
                <a:latin typeface="+mn-lt"/>
              </a:rPr>
              <a:t>Benchmark Video Object Segmentation </a:t>
            </a:r>
            <a:r>
              <a:rPr lang="en-SG" sz="1400" i="1" dirty="0">
                <a:solidFill>
                  <a:schemeClr val="tx1"/>
                </a:solidFill>
                <a:effectLst/>
                <a:latin typeface="+mn-lt"/>
              </a:rPr>
              <a:t>on DAVIS</a:t>
            </a:r>
            <a:r>
              <a:rPr lang="en-SG" sz="1400" dirty="0">
                <a:solidFill>
                  <a:schemeClr val="tx1"/>
                </a:solidFill>
                <a:effectLst/>
                <a:latin typeface="+mn-lt"/>
              </a:rPr>
              <a:t>, 2017. Available at http://</a:t>
            </a:r>
            <a:r>
              <a:rPr lang="en-SG" sz="1400" dirty="0" err="1">
                <a:solidFill>
                  <a:schemeClr val="tx1"/>
                </a:solidFill>
                <a:effectLst/>
                <a:latin typeface="+mn-lt"/>
              </a:rPr>
              <a:t>davischallenge.org</a:t>
            </a:r>
            <a:r>
              <a:rPr lang="en-SG" sz="1400" dirty="0">
                <a:solidFill>
                  <a:schemeClr val="tx1"/>
                </a:solidFill>
                <a:effectLst/>
                <a:latin typeface="+mn-lt"/>
              </a:rPr>
              <a:t>/</a:t>
            </a:r>
            <a:r>
              <a:rPr lang="en-SG" sz="1400" dirty="0" err="1">
                <a:solidFill>
                  <a:schemeClr val="tx1"/>
                </a:solidFill>
                <a:effectLst/>
                <a:latin typeface="+mn-lt"/>
              </a:rPr>
              <a:t>soa_compare.html</a:t>
            </a:r>
            <a:endParaRPr lang="en-SG" sz="140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400" dirty="0">
              <a:latin typeface="+mn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111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subTitle" idx="1"/>
          </p:nvPr>
        </p:nvSpPr>
        <p:spPr>
          <a:xfrm>
            <a:off x="522710" y="3762688"/>
            <a:ext cx="6725862" cy="94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Separate foreground object(s) from the background in continuous frames of a video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It requires not only the recognition of objects in a single frame just like the typical image segmentation task, but also the continuous tracking of these object(s)</a:t>
            </a:r>
            <a:endParaRPr dirty="0">
              <a:latin typeface="+mn-lt"/>
            </a:endParaRPr>
          </a:p>
        </p:txBody>
      </p:sp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What is Video Object Segmentation?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 descr="A collage of images of a person with a bicycle&#10;&#10;Description automatically generated">
            <a:extLst>
              <a:ext uri="{FF2B5EF4-FFF2-40B4-BE49-F238E27FC236}">
                <a16:creationId xmlns:a16="http://schemas.microsoft.com/office/drawing/2014/main" id="{4CEDE3BD-9E30-5A12-95B6-28733AC6A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10" y="1339829"/>
            <a:ext cx="7272174" cy="2192008"/>
          </a:xfrm>
          <a:prstGeom prst="rect">
            <a:avLst/>
          </a:prstGeom>
        </p:spPr>
      </p:pic>
      <p:sp>
        <p:nvSpPr>
          <p:cNvPr id="2" name="Google Shape;306;p30">
            <a:extLst>
              <a:ext uri="{FF2B5EF4-FFF2-40B4-BE49-F238E27FC236}">
                <a16:creationId xmlns:a16="http://schemas.microsoft.com/office/drawing/2014/main" id="{A0F31AA3-4672-9530-F5E9-A37441D30A99}"/>
              </a:ext>
            </a:extLst>
          </p:cNvPr>
          <p:cNvSpPr txBox="1">
            <a:spLocks/>
          </p:cNvSpPr>
          <p:nvPr/>
        </p:nvSpPr>
        <p:spPr>
          <a:xfrm>
            <a:off x="3532141" y="3423883"/>
            <a:ext cx="2958488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Figure 1. Ref: [1]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subTitle" idx="1"/>
          </p:nvPr>
        </p:nvSpPr>
        <p:spPr>
          <a:xfrm>
            <a:off x="5683567" y="1403922"/>
            <a:ext cx="2617595" cy="3586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SG" dirty="0">
                <a:latin typeface="+mn-lt"/>
              </a:rPr>
              <a:t>In real scenarios, the video object segmentation task is affected by various factors, such 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Lighting conditions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Occlusions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Variety of object appearances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Diverse backgrounds in video streams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Presence of multiple similar objects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SG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SG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SG" b="1" dirty="0">
                <a:latin typeface="+mn-lt"/>
              </a:rPr>
              <a:t>Can significantly increase the complexity of the task!</a:t>
            </a:r>
            <a:endParaRPr b="1" dirty="0">
              <a:latin typeface="+mn-lt"/>
            </a:endParaRPr>
          </a:p>
        </p:txBody>
      </p:sp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Challenges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89125" y="-1771625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 descr="A collage of images of fish and people riding bikes&#10;&#10;Description automatically generated">
            <a:extLst>
              <a:ext uri="{FF2B5EF4-FFF2-40B4-BE49-F238E27FC236}">
                <a16:creationId xmlns:a16="http://schemas.microsoft.com/office/drawing/2014/main" id="{C9CD6E57-2939-C782-00D9-6A7735E19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60" y="1403922"/>
            <a:ext cx="5685327" cy="2643291"/>
          </a:xfrm>
          <a:prstGeom prst="rect">
            <a:avLst/>
          </a:prstGeom>
        </p:spPr>
      </p:pic>
      <p:sp>
        <p:nvSpPr>
          <p:cNvPr id="2" name="Google Shape;306;p30">
            <a:extLst>
              <a:ext uri="{FF2B5EF4-FFF2-40B4-BE49-F238E27FC236}">
                <a16:creationId xmlns:a16="http://schemas.microsoft.com/office/drawing/2014/main" id="{635A04B9-0DB2-2E25-5735-C5B569E7DAB8}"/>
              </a:ext>
            </a:extLst>
          </p:cNvPr>
          <p:cNvSpPr txBox="1">
            <a:spLocks/>
          </p:cNvSpPr>
          <p:nvPr/>
        </p:nvSpPr>
        <p:spPr>
          <a:xfrm>
            <a:off x="2554633" y="4047213"/>
            <a:ext cx="2958488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Figure 2. Ref: [2]</a:t>
            </a:r>
          </a:p>
        </p:txBody>
      </p:sp>
    </p:spTree>
    <p:extLst>
      <p:ext uri="{BB962C8B-B14F-4D97-AF65-F5344CB8AC3E}">
        <p14:creationId xmlns:p14="http://schemas.microsoft.com/office/powerpoint/2010/main" val="342537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Related Work</a:t>
            </a:r>
            <a:endParaRPr dirty="0">
              <a:latin typeface="+mj-lt"/>
            </a:endParaRPr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4"/>
          </p:nvPr>
        </p:nvSpPr>
        <p:spPr>
          <a:xfrm>
            <a:off x="732385" y="1628952"/>
            <a:ext cx="263101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Handcrafted Feature-based Methods</a:t>
            </a:r>
            <a:endParaRPr dirty="0">
              <a:latin typeface="+mj-lt"/>
            </a:endParaRPr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5"/>
          </p:nvPr>
        </p:nvSpPr>
        <p:spPr>
          <a:xfrm>
            <a:off x="3400488" y="1622725"/>
            <a:ext cx="23430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Classical Machine Learning Methods</a:t>
            </a:r>
            <a:endParaRPr dirty="0">
              <a:latin typeface="+mj-lt"/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1"/>
          </p:nvPr>
        </p:nvSpPr>
        <p:spPr>
          <a:xfrm>
            <a:off x="828676" y="2510455"/>
            <a:ext cx="2343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Rule-based algorithms that relied on colour and texture features to distinguish objects from the background</a:t>
            </a:r>
            <a:endParaRPr lang="en"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Histogram statistics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Optical 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61" name="Google Shape;361;p33"/>
          <p:cNvSpPr txBox="1">
            <a:spLocks noGrp="1"/>
          </p:cNvSpPr>
          <p:nvPr>
            <p:ph type="subTitle" idx="2"/>
          </p:nvPr>
        </p:nvSpPr>
        <p:spPr>
          <a:xfrm>
            <a:off x="3400488" y="2571750"/>
            <a:ext cx="2343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Clustering methods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Graph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Support vector machines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Random decision forests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Markov Random fields</a:t>
            </a:r>
            <a:endParaRPr dirty="0">
              <a:latin typeface="+mn-lt"/>
            </a:endParaRPr>
          </a:p>
        </p:txBody>
      </p:sp>
      <p:sp>
        <p:nvSpPr>
          <p:cNvPr id="362" name="Google Shape;362;p33"/>
          <p:cNvSpPr txBox="1">
            <a:spLocks noGrp="1"/>
          </p:cNvSpPr>
          <p:nvPr>
            <p:ph type="subTitle" idx="3"/>
          </p:nvPr>
        </p:nvSpPr>
        <p:spPr>
          <a:xfrm>
            <a:off x="5968052" y="2571750"/>
            <a:ext cx="2561586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Multi-layer perceptron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Recurrent neural networks (RNNs)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LSTM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Mask R-CNN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Feature extractor + optical flow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SG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6"/>
          </p:nvPr>
        </p:nvSpPr>
        <p:spPr>
          <a:xfrm>
            <a:off x="5968052" y="1622725"/>
            <a:ext cx="23430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Deep Neural Network Models</a:t>
            </a:r>
            <a:endParaRPr dirty="0">
              <a:latin typeface="+mj-lt"/>
            </a:endParaRPr>
          </a:p>
        </p:txBody>
      </p:sp>
      <p:cxnSp>
        <p:nvCxnSpPr>
          <p:cNvPr id="364" name="Google Shape;364;p33"/>
          <p:cNvCxnSpPr/>
          <p:nvPr/>
        </p:nvCxnSpPr>
        <p:spPr>
          <a:xfrm>
            <a:off x="1706200" y="16227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3"/>
          <p:cNvCxnSpPr/>
          <p:nvPr/>
        </p:nvCxnSpPr>
        <p:spPr>
          <a:xfrm>
            <a:off x="4278000" y="16227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33"/>
          <p:cNvCxnSpPr/>
          <p:nvPr/>
        </p:nvCxnSpPr>
        <p:spPr>
          <a:xfrm>
            <a:off x="6849800" y="16227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928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Method Overview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306;p30">
            <a:extLst>
              <a:ext uri="{FF2B5EF4-FFF2-40B4-BE49-F238E27FC236}">
                <a16:creationId xmlns:a16="http://schemas.microsoft.com/office/drawing/2014/main" id="{64480264-C236-B6A8-928E-0995753DB463}"/>
              </a:ext>
            </a:extLst>
          </p:cNvPr>
          <p:cNvSpPr txBox="1">
            <a:spLocks/>
          </p:cNvSpPr>
          <p:nvPr/>
        </p:nvSpPr>
        <p:spPr>
          <a:xfrm>
            <a:off x="811974" y="1372450"/>
            <a:ext cx="7346505" cy="247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1600" dirty="0">
                <a:latin typeface="+mn-lt"/>
              </a:rPr>
              <a:t>Key 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+mn-lt"/>
              </a:rPr>
              <a:t>Combining temporal (optical flow) and spatial (CNN) information for mask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+mn-lt"/>
              </a:rPr>
              <a:t>Pretrained CNN with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+mn-lt"/>
              </a:rPr>
              <a:t>Using neural networks to obtain the Optical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+mn-lt"/>
              </a:rPr>
              <a:t>Introducing dynamical coefficients for energy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FF0000"/>
                </a:solidFill>
                <a:latin typeface="+mn-lt"/>
              </a:rPr>
              <a:t>We use a weak CNN intentionally (Highlight MRF)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FF0000"/>
                </a:solidFill>
                <a:latin typeface="+mn-lt"/>
              </a:rPr>
              <a:t>Using sigma detection</a:t>
            </a:r>
            <a:r>
              <a:rPr lang="zh-CN" altLang="en-US" sz="16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+mn-lt"/>
              </a:rPr>
              <a:t>to perform </a:t>
            </a:r>
            <a:r>
              <a:rPr lang="en-SG" altLang="zh-CN" sz="1600" dirty="0">
                <a:solidFill>
                  <a:srgbClr val="FF0000"/>
                </a:solidFill>
                <a:latin typeface="+mn-lt"/>
              </a:rPr>
              <a:t>noisy</a:t>
            </a:r>
            <a:r>
              <a:rPr lang="en-SG" sz="1600" dirty="0">
                <a:solidFill>
                  <a:srgbClr val="FF0000"/>
                </a:solidFill>
                <a:latin typeface="+mn-lt"/>
              </a:rPr>
              <a:t> optical flow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0" indent="0"/>
            <a:endParaRPr lang="en-US" sz="1600" dirty="0">
              <a:latin typeface="+mn-lt"/>
            </a:endParaRPr>
          </a:p>
          <a:p>
            <a:pPr marL="0" indent="0"/>
            <a:endParaRPr lang="en-US" sz="1600" dirty="0">
              <a:latin typeface="+mn-lt"/>
            </a:endParaRPr>
          </a:p>
        </p:txBody>
      </p:sp>
      <p:sp>
        <p:nvSpPr>
          <p:cNvPr id="4" name="Google Shape;306;p30">
            <a:extLst>
              <a:ext uri="{FF2B5EF4-FFF2-40B4-BE49-F238E27FC236}">
                <a16:creationId xmlns:a16="http://schemas.microsoft.com/office/drawing/2014/main" id="{CA255D41-A00D-F132-98F6-C93531943890}"/>
              </a:ext>
            </a:extLst>
          </p:cNvPr>
          <p:cNvSpPr txBox="1">
            <a:spLocks/>
          </p:cNvSpPr>
          <p:nvPr/>
        </p:nvSpPr>
        <p:spPr>
          <a:xfrm>
            <a:off x="4485226" y="906456"/>
            <a:ext cx="2306568" cy="35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+mn-lt"/>
              </a:rPr>
              <a:t>Innovation points are highlighted </a:t>
            </a:r>
            <a:r>
              <a:rPr lang="en-US" sz="105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1050" dirty="0">
                <a:latin typeface="+mn-lt"/>
              </a:rPr>
              <a:t> </a:t>
            </a:r>
            <a:endParaRPr lang="en-US" sz="1050" b="0" dirty="0">
              <a:latin typeface="+mn-lt"/>
            </a:endParaRPr>
          </a:p>
          <a:p>
            <a:pPr marL="0" indent="0"/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295371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Method Overview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06;p30">
            <a:extLst>
              <a:ext uri="{FF2B5EF4-FFF2-40B4-BE49-F238E27FC236}">
                <a16:creationId xmlns:a16="http://schemas.microsoft.com/office/drawing/2014/main" id="{93F3937A-237C-E05C-CF66-0D67299F65DD}"/>
              </a:ext>
            </a:extLst>
          </p:cNvPr>
          <p:cNvSpPr txBox="1">
            <a:spLocks/>
          </p:cNvSpPr>
          <p:nvPr/>
        </p:nvSpPr>
        <p:spPr>
          <a:xfrm>
            <a:off x="811975" y="1372450"/>
            <a:ext cx="7520050" cy="249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algn="l"/>
            <a:r>
              <a:rPr lang="en-SG" sz="1600" dirty="0">
                <a:latin typeface="+mn-lt"/>
              </a:rPr>
              <a:t>Computational Optimization: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1600" dirty="0">
                <a:latin typeface="+mn-lt"/>
              </a:rPr>
              <a:t>Using Loss from CNN to approximate spatial energy function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1600" dirty="0">
                <a:latin typeface="+mn-lt"/>
              </a:rPr>
              <a:t>Using the L2 norm of the difference between x and y to approximate solution to the energy function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FF0000"/>
                </a:solidFill>
                <a:latin typeface="+mn-lt"/>
              </a:rPr>
              <a:t>Using image compression and nearest-</a:t>
            </a:r>
            <a:r>
              <a:rPr lang="en-SG" sz="1600" dirty="0" err="1">
                <a:solidFill>
                  <a:srgbClr val="FF0000"/>
                </a:solidFill>
                <a:latin typeface="+mn-lt"/>
              </a:rPr>
              <a:t>neighbor</a:t>
            </a:r>
            <a:r>
              <a:rPr lang="en-SG" sz="1600" dirty="0">
                <a:solidFill>
                  <a:srgbClr val="FF0000"/>
                </a:solidFill>
                <a:latin typeface="+mn-lt"/>
              </a:rPr>
              <a:t> interpolation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FF0000"/>
                </a:solidFill>
                <a:latin typeface="+mn-lt"/>
              </a:rPr>
              <a:t>Parallelization of energy function computation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FF0000"/>
                </a:solidFill>
                <a:latin typeface="+mn-lt"/>
              </a:rPr>
              <a:t>Pre-compute the pixel locations</a:t>
            </a:r>
            <a:endParaRPr lang="en-US" sz="1600" dirty="0">
              <a:latin typeface="+mn-lt"/>
            </a:endParaRPr>
          </a:p>
          <a:p>
            <a:pPr marL="0" indent="0"/>
            <a:endParaRPr lang="en-US" sz="1400" dirty="0">
              <a:latin typeface="+mn-lt"/>
            </a:endParaRPr>
          </a:p>
        </p:txBody>
      </p:sp>
      <p:sp>
        <p:nvSpPr>
          <p:cNvPr id="4" name="Google Shape;306;p30">
            <a:extLst>
              <a:ext uri="{FF2B5EF4-FFF2-40B4-BE49-F238E27FC236}">
                <a16:creationId xmlns:a16="http://schemas.microsoft.com/office/drawing/2014/main" id="{BA216470-5081-9952-7904-89C938029C43}"/>
              </a:ext>
            </a:extLst>
          </p:cNvPr>
          <p:cNvSpPr txBox="1">
            <a:spLocks/>
          </p:cNvSpPr>
          <p:nvPr/>
        </p:nvSpPr>
        <p:spPr>
          <a:xfrm>
            <a:off x="4485226" y="906456"/>
            <a:ext cx="2306568" cy="35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+mn-lt"/>
              </a:rPr>
              <a:t>Innovation points are highlighted </a:t>
            </a:r>
            <a:r>
              <a:rPr lang="en-US" sz="105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1050" dirty="0">
                <a:latin typeface="+mn-lt"/>
              </a:rPr>
              <a:t> </a:t>
            </a:r>
            <a:endParaRPr lang="en-US" sz="1050" b="0" dirty="0">
              <a:latin typeface="+mn-lt"/>
            </a:endParaRPr>
          </a:p>
          <a:p>
            <a:pPr marL="0" indent="0"/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4011882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Energy Function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974" y="1485403"/>
                <a:ext cx="8046276" cy="653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SG" sz="2400" dirty="0"/>
                  <a:t>= </a:t>
                </a:r>
                <a:r>
                  <a:rPr lang="en-SG" sz="2400" dirty="0">
                    <a:latin typeface="+mn-lt"/>
                  </a:rPr>
                  <a:t>unary energy + temporal energy + spatial energy</a:t>
                </a:r>
              </a:p>
            </p:txBody>
          </p:sp>
        </mc:Choice>
        <mc:Fallback xmlns="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74" y="1485403"/>
                <a:ext cx="8046276" cy="653498"/>
              </a:xfrm>
              <a:prstGeom prst="rect">
                <a:avLst/>
              </a:prstGeom>
              <a:blipFill>
                <a:blip r:embed="rId5"/>
                <a:stretch>
                  <a:fillRect l="-157" t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9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Energy Function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66950" y="-1776347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973" y="1485403"/>
                <a:ext cx="7953407" cy="653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SG" sz="2400" dirty="0"/>
                  <a:t>= </a:t>
                </a:r>
                <a:r>
                  <a:rPr lang="en-SG" sz="2400" dirty="0">
                    <a:latin typeface="+mn-lt"/>
                  </a:rPr>
                  <a:t>unary energy </a:t>
                </a:r>
                <a:r>
                  <a:rPr lang="en-SG" sz="24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</a:rPr>
                  <a:t>+ temporal energy + spatial energy</a:t>
                </a:r>
              </a:p>
            </p:txBody>
          </p:sp>
        </mc:Choice>
        <mc:Fallback xmlns="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73" y="1485403"/>
                <a:ext cx="7953407" cy="653498"/>
              </a:xfrm>
              <a:prstGeom prst="rect">
                <a:avLst/>
              </a:prstGeom>
              <a:blipFill>
                <a:blip r:embed="rId5"/>
                <a:stretch>
                  <a:fillRect l="-159" t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1674A84B-BEBE-9CB8-376A-E5E57930F55F}"/>
              </a:ext>
            </a:extLst>
          </p:cNvPr>
          <p:cNvSpPr/>
          <p:nvPr/>
        </p:nvSpPr>
        <p:spPr>
          <a:xfrm rot="16200000">
            <a:off x="2586465" y="1178395"/>
            <a:ext cx="216068" cy="1704942"/>
          </a:xfrm>
          <a:prstGeom prst="leftBrace">
            <a:avLst>
              <a:gd name="adj1" fmla="val 8333"/>
              <a:gd name="adj2" fmla="val 493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D06FF5-F9B9-9FF8-457A-B13583928358}"/>
                  </a:ext>
                </a:extLst>
              </p:cNvPr>
              <p:cNvSpPr txBox="1"/>
              <p:nvPr/>
            </p:nvSpPr>
            <p:spPr>
              <a:xfrm>
                <a:off x="2073847" y="2092861"/>
                <a:ext cx="1112712" cy="615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D06FF5-F9B9-9FF8-457A-B1358392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847" y="2092861"/>
                <a:ext cx="1112712" cy="615233"/>
              </a:xfrm>
              <a:prstGeom prst="rect">
                <a:avLst/>
              </a:prstGeom>
              <a:blipFill>
                <a:blip r:embed="rId6"/>
                <a:stretch>
                  <a:fillRect l="-46067" t="-114000" b="-16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306;p30">
            <a:extLst>
              <a:ext uri="{FF2B5EF4-FFF2-40B4-BE49-F238E27FC236}">
                <a16:creationId xmlns:a16="http://schemas.microsoft.com/office/drawing/2014/main" id="{200EA08C-3FFB-BB76-600A-108F9C83465C}"/>
              </a:ext>
            </a:extLst>
          </p:cNvPr>
          <p:cNvSpPr txBox="1">
            <a:spLocks/>
          </p:cNvSpPr>
          <p:nvPr/>
        </p:nvSpPr>
        <p:spPr>
          <a:xfrm>
            <a:off x="2993616" y="2187743"/>
            <a:ext cx="5650321" cy="54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>
                <a:latin typeface="+mn-lt"/>
              </a:rPr>
              <a:t>: defined as </a:t>
            </a:r>
            <a:r>
              <a:rPr lang="en-SG" dirty="0">
                <a:latin typeface="+mn-lt"/>
              </a:rPr>
              <a:t>negative log likelihood of the labelling for each pixel, measure the overall compatibility of the label assignment, obtained by OSVOS</a:t>
            </a:r>
            <a:endParaRPr lang="en-US" dirty="0">
              <a:latin typeface="+mn-lt"/>
            </a:endParaRPr>
          </a:p>
        </p:txBody>
      </p:sp>
      <p:sp>
        <p:nvSpPr>
          <p:cNvPr id="16" name="Google Shape;306;p30">
            <a:extLst>
              <a:ext uri="{FF2B5EF4-FFF2-40B4-BE49-F238E27FC236}">
                <a16:creationId xmlns:a16="http://schemas.microsoft.com/office/drawing/2014/main" id="{B457B360-3213-36EE-C85E-DD7D4A9506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8407" y="2835932"/>
            <a:ext cx="7895443" cy="371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SG" dirty="0">
                <a:latin typeface="+mn-lt"/>
              </a:rPr>
              <a:t>One-Shot Video Object Segmentation (OSVOS): a deep-learning based approach for video object segmentation. </a:t>
            </a:r>
          </a:p>
        </p:txBody>
      </p:sp>
      <p:sp>
        <p:nvSpPr>
          <p:cNvPr id="19" name="Google Shape;306;p30">
            <a:extLst>
              <a:ext uri="{FF2B5EF4-FFF2-40B4-BE49-F238E27FC236}">
                <a16:creationId xmlns:a16="http://schemas.microsoft.com/office/drawing/2014/main" id="{08B27866-013F-3A78-B3AD-040F7C06E491}"/>
              </a:ext>
            </a:extLst>
          </p:cNvPr>
          <p:cNvSpPr txBox="1">
            <a:spLocks/>
          </p:cNvSpPr>
          <p:nvPr/>
        </p:nvSpPr>
        <p:spPr>
          <a:xfrm>
            <a:off x="1624819" y="4417702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Original</a:t>
            </a:r>
            <a:r>
              <a:rPr lang="zh-CN" altLang="en-US" sz="900" dirty="0">
                <a:latin typeface="+mn-lt"/>
              </a:rPr>
              <a:t> </a:t>
            </a:r>
            <a:r>
              <a:rPr lang="en-US" altLang="zh-CN" sz="900" dirty="0">
                <a:latin typeface="+mn-lt"/>
              </a:rPr>
              <a:t>video</a:t>
            </a:r>
            <a:endParaRPr lang="en-SG" sz="900" dirty="0">
              <a:latin typeface="+mn-lt"/>
            </a:endParaRPr>
          </a:p>
        </p:txBody>
      </p:sp>
      <p:sp>
        <p:nvSpPr>
          <p:cNvPr id="22" name="Google Shape;306;p30">
            <a:extLst>
              <a:ext uri="{FF2B5EF4-FFF2-40B4-BE49-F238E27FC236}">
                <a16:creationId xmlns:a16="http://schemas.microsoft.com/office/drawing/2014/main" id="{88E3D96F-56FC-D32F-DE30-641DE52390B8}"/>
              </a:ext>
            </a:extLst>
          </p:cNvPr>
          <p:cNvSpPr txBox="1">
            <a:spLocks/>
          </p:cNvSpPr>
          <p:nvPr/>
        </p:nvSpPr>
        <p:spPr>
          <a:xfrm>
            <a:off x="3963584" y="4417702"/>
            <a:ext cx="1209822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900" dirty="0">
                <a:latin typeface="+mn-lt"/>
              </a:rPr>
              <a:t>Ground Truth mask</a:t>
            </a:r>
            <a:endParaRPr lang="en-SG" sz="900" dirty="0">
              <a:latin typeface="+mn-lt"/>
            </a:endParaRPr>
          </a:p>
        </p:txBody>
      </p:sp>
      <p:sp>
        <p:nvSpPr>
          <p:cNvPr id="23" name="Google Shape;306;p30">
            <a:extLst>
              <a:ext uri="{FF2B5EF4-FFF2-40B4-BE49-F238E27FC236}">
                <a16:creationId xmlns:a16="http://schemas.microsoft.com/office/drawing/2014/main" id="{8F62EBDD-DC69-0AC0-FFB8-439F7877142C}"/>
              </a:ext>
            </a:extLst>
          </p:cNvPr>
          <p:cNvSpPr txBox="1">
            <a:spLocks/>
          </p:cNvSpPr>
          <p:nvPr/>
        </p:nvSpPr>
        <p:spPr>
          <a:xfrm>
            <a:off x="5846963" y="4417702"/>
            <a:ext cx="1849900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900" dirty="0">
                <a:latin typeface="+mn-lt"/>
              </a:rPr>
              <a:t>Predicted mask with </a:t>
            </a:r>
            <a:r>
              <a:rPr lang="en-US" sz="900" b="1" dirty="0">
                <a:latin typeface="+mn-lt"/>
              </a:rPr>
              <a:t>Unary</a:t>
            </a:r>
            <a:r>
              <a:rPr lang="en-US" sz="900" dirty="0">
                <a:latin typeface="+mn-lt"/>
              </a:rPr>
              <a:t> only</a:t>
            </a:r>
            <a:endParaRPr lang="en-SG" sz="900" dirty="0">
              <a:latin typeface="+mn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980965-E7D3-5C8E-232E-25390D55A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269" y="3312916"/>
            <a:ext cx="6890400" cy="114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06;p30">
                <a:extLst>
                  <a:ext uri="{FF2B5EF4-FFF2-40B4-BE49-F238E27FC236}">
                    <a16:creationId xmlns:a16="http://schemas.microsoft.com/office/drawing/2014/main" id="{178DDAD3-68F2-BF87-2F80-1B77DEAB94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27447" y="570888"/>
                <a:ext cx="4506316" cy="961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latin typeface="+mn-lt"/>
                  </a:rPr>
                  <a:t>Notations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+mn-lt"/>
                  </a:rPr>
                  <a:t>Let’s 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SG" dirty="0">
                    <a:latin typeface="+mn-lt"/>
                  </a:rPr>
                  <a:t> is a discrete random field over all the pixels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SG" dirty="0">
                  <a:latin typeface="+mn-lt"/>
                </a:endParaRP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SG" dirty="0">
                    <a:latin typeface="+mn-lt"/>
                  </a:rPr>
                  <a:t>Every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n-lt"/>
                  </a:rPr>
                  <a:t>is associated with a pixel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SG" b="1" dirty="0">
                  <a:latin typeface="+mn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SG" sz="14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Google Shape;306;p30">
                <a:extLst>
                  <a:ext uri="{FF2B5EF4-FFF2-40B4-BE49-F238E27FC236}">
                    <a16:creationId xmlns:a16="http://schemas.microsoft.com/office/drawing/2014/main" id="{178DDAD3-68F2-BF87-2F80-1B77DEAB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447" y="570888"/>
                <a:ext cx="4506316" cy="9618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06;p30">
            <a:extLst>
              <a:ext uri="{FF2B5EF4-FFF2-40B4-BE49-F238E27FC236}">
                <a16:creationId xmlns:a16="http://schemas.microsoft.com/office/drawing/2014/main" id="{4C80858B-8B28-EBBC-27F4-6E7FB75C49F2}"/>
              </a:ext>
            </a:extLst>
          </p:cNvPr>
          <p:cNvSpPr txBox="1">
            <a:spLocks/>
          </p:cNvSpPr>
          <p:nvPr/>
        </p:nvSpPr>
        <p:spPr>
          <a:xfrm>
            <a:off x="4097632" y="4641082"/>
            <a:ext cx="717256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Figure </a:t>
            </a:r>
            <a:r>
              <a:rPr lang="en-US" altLang="zh-CN" sz="900" dirty="0">
                <a:latin typeface="+mn-lt"/>
              </a:rPr>
              <a:t>3</a:t>
            </a:r>
            <a:endParaRPr lang="en-SG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0231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688488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+mj-lt"/>
              </a:rPr>
              <a:t>Optical Flow</a:t>
            </a:r>
          </a:p>
        </p:txBody>
      </p:sp>
      <p:grpSp>
        <p:nvGrpSpPr>
          <p:cNvPr id="309" name="Google Shape;309;p30"/>
          <p:cNvGrpSpPr/>
          <p:nvPr/>
        </p:nvGrpSpPr>
        <p:grpSpPr>
          <a:xfrm>
            <a:off x="7973222" y="-1747772"/>
            <a:ext cx="4148250" cy="9163675"/>
            <a:chOff x="7989125" y="-1771625"/>
            <a:chExt cx="4148250" cy="9163675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973" y="1485403"/>
                <a:ext cx="8017701" cy="653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link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Blinker"/>
                    <a:ea typeface="Blinker"/>
                    <a:cs typeface="Blinker"/>
                    <a:sym typeface="Blinker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SG" sz="2400" dirty="0"/>
                  <a:t>= </a:t>
                </a:r>
                <a:r>
                  <a:rPr lang="en-SG" sz="24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</a:rPr>
                  <a:t>unary energy + </a:t>
                </a:r>
                <a:r>
                  <a:rPr lang="en-SG" sz="2400" dirty="0">
                    <a:latin typeface="+mn-lt"/>
                  </a:rPr>
                  <a:t>temporal energy </a:t>
                </a:r>
                <a:r>
                  <a:rPr lang="en-SG" sz="24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</a:rPr>
                  <a:t>+ spatial energy</a:t>
                </a:r>
              </a:p>
            </p:txBody>
          </p:sp>
        </mc:Choice>
        <mc:Fallback xmlns="">
          <p:sp>
            <p:nvSpPr>
              <p:cNvPr id="2" name="Google Shape;306;p30">
                <a:extLst>
                  <a:ext uri="{FF2B5EF4-FFF2-40B4-BE49-F238E27FC236}">
                    <a16:creationId xmlns:a16="http://schemas.microsoft.com/office/drawing/2014/main" id="{710B82CD-7757-8E82-175C-0B37EE5F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73" y="1485403"/>
                <a:ext cx="8017701" cy="653498"/>
              </a:xfrm>
              <a:prstGeom prst="rect">
                <a:avLst/>
              </a:prstGeom>
              <a:blipFill>
                <a:blip r:embed="rId5"/>
                <a:stretch>
                  <a:fillRect l="-158" t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long shot of a green screen&#10;&#10;Description automatically generated with medium confidence">
            <a:extLst>
              <a:ext uri="{FF2B5EF4-FFF2-40B4-BE49-F238E27FC236}">
                <a16:creationId xmlns:a16="http://schemas.microsoft.com/office/drawing/2014/main" id="{B4CCF869-9045-E5BF-48B1-6E588EEC5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316" y="2138900"/>
            <a:ext cx="4294758" cy="1922838"/>
          </a:xfrm>
          <a:prstGeom prst="rect">
            <a:avLst/>
          </a:prstGeom>
        </p:spPr>
      </p:pic>
      <p:sp>
        <p:nvSpPr>
          <p:cNvPr id="8" name="Google Shape;306;p30">
            <a:extLst>
              <a:ext uri="{FF2B5EF4-FFF2-40B4-BE49-F238E27FC236}">
                <a16:creationId xmlns:a16="http://schemas.microsoft.com/office/drawing/2014/main" id="{30A54FD3-2822-1225-B7B8-A0D020642C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51516" y="2498966"/>
            <a:ext cx="2221706" cy="1844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It measure the pixel correspondence between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>
                <a:latin typeface="+mn-lt"/>
              </a:rPr>
              <a:t>Using this information to temporally constrain the generated results</a:t>
            </a:r>
          </a:p>
        </p:txBody>
      </p:sp>
      <p:sp>
        <p:nvSpPr>
          <p:cNvPr id="10" name="Google Shape;306;p30">
            <a:extLst>
              <a:ext uri="{FF2B5EF4-FFF2-40B4-BE49-F238E27FC236}">
                <a16:creationId xmlns:a16="http://schemas.microsoft.com/office/drawing/2014/main" id="{983BD2F1-0FBE-3561-DCB7-CF70027E511D}"/>
              </a:ext>
            </a:extLst>
          </p:cNvPr>
          <p:cNvSpPr txBox="1">
            <a:spLocks/>
          </p:cNvSpPr>
          <p:nvPr/>
        </p:nvSpPr>
        <p:spPr>
          <a:xfrm>
            <a:off x="2400512" y="4047603"/>
            <a:ext cx="2609707" cy="4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SG" sz="900" dirty="0">
                <a:latin typeface="+mn-lt"/>
              </a:rPr>
              <a:t>Figure </a:t>
            </a:r>
            <a:r>
              <a:rPr lang="en-US" altLang="zh-CN" sz="900" dirty="0">
                <a:latin typeface="+mn-lt"/>
              </a:rPr>
              <a:t>4</a:t>
            </a:r>
            <a:r>
              <a:rPr lang="en-SG" sz="900" dirty="0">
                <a:latin typeface="+mn-lt"/>
              </a:rPr>
              <a:t>: The Spatio-temporal dependency [3]</a:t>
            </a:r>
          </a:p>
        </p:txBody>
      </p:sp>
    </p:spTree>
    <p:extLst>
      <p:ext uri="{BB962C8B-B14F-4D97-AF65-F5344CB8AC3E}">
        <p14:creationId xmlns:p14="http://schemas.microsoft.com/office/powerpoint/2010/main" val="2610264470"/>
      </p:ext>
    </p:extLst>
  </p:cSld>
  <p:clrMapOvr>
    <a:masterClrMapping/>
  </p:clrMapOvr>
</p:sld>
</file>

<file path=ppt/theme/theme1.xml><?xml version="1.0" encoding="utf-8"?>
<a:theme xmlns:a="http://schemas.openxmlformats.org/drawingml/2006/main" name="Innovate Business Plan by Slidesgo">
  <a:themeElements>
    <a:clrScheme name="Simple Light">
      <a:dk1>
        <a:srgbClr val="2A2A2A"/>
      </a:dk1>
      <a:lt1>
        <a:srgbClr val="FFFFFF"/>
      </a:lt1>
      <a:dk2>
        <a:srgbClr val="B7B3F0"/>
      </a:dk2>
      <a:lt2>
        <a:srgbClr val="E1BDF7"/>
      </a:lt2>
      <a:accent1>
        <a:srgbClr val="A6CEF2"/>
      </a:accent1>
      <a:accent2>
        <a:srgbClr val="C2C2C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A2A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5452</TotalTime>
  <Words>1046</Words>
  <Application>Microsoft Macintosh PowerPoint</Application>
  <PresentationFormat>On-screen Show (16:9)</PresentationFormat>
  <Paragraphs>160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Righteous</vt:lpstr>
      <vt:lpstr>Blinker</vt:lpstr>
      <vt:lpstr>Raleway</vt:lpstr>
      <vt:lpstr>Cambria Math</vt:lpstr>
      <vt:lpstr>Innovate Business Plan by Slidesgo</vt:lpstr>
      <vt:lpstr>Application of MRF in Video Object Segmentation</vt:lpstr>
      <vt:lpstr>What is Video Object Segmentation?</vt:lpstr>
      <vt:lpstr>Challenges</vt:lpstr>
      <vt:lpstr>Related Work</vt:lpstr>
      <vt:lpstr>Method Overview</vt:lpstr>
      <vt:lpstr>Method Overview</vt:lpstr>
      <vt:lpstr>Energy Function</vt:lpstr>
      <vt:lpstr>Energy Function</vt:lpstr>
      <vt:lpstr>Optical Flow</vt:lpstr>
      <vt:lpstr>Energy Function</vt:lpstr>
      <vt:lpstr>Energy Function</vt:lpstr>
      <vt:lpstr>Final Energy Function</vt:lpstr>
      <vt:lpstr>Inference</vt:lpstr>
      <vt:lpstr>Inference Time Complexity</vt:lpstr>
      <vt:lpstr>Inference</vt:lpstr>
      <vt:lpstr>PowerPoint Presentation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Video Object Segmentation with Spatio-Temporal Markov Random Fields</dc:title>
  <cp:lastModifiedBy>Yang Boran</cp:lastModifiedBy>
  <cp:revision>67</cp:revision>
  <dcterms:modified xsi:type="dcterms:W3CDTF">2024-04-15T11:43:46Z</dcterms:modified>
</cp:coreProperties>
</file>